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5" r:id="rId1"/>
  </p:sldMasterIdLst>
  <p:notesMasterIdLst>
    <p:notesMasterId r:id="rId53"/>
  </p:notesMasterIdLst>
  <p:handoutMasterIdLst>
    <p:handoutMasterId r:id="rId54"/>
  </p:handoutMasterIdLst>
  <p:sldIdLst>
    <p:sldId id="2727" r:id="rId2"/>
    <p:sldId id="2822" r:id="rId3"/>
    <p:sldId id="2586" r:id="rId4"/>
    <p:sldId id="2821" r:id="rId5"/>
    <p:sldId id="2823" r:id="rId6"/>
    <p:sldId id="1858" r:id="rId7"/>
    <p:sldId id="2418" r:id="rId8"/>
    <p:sldId id="2672" r:id="rId9"/>
    <p:sldId id="2824" r:id="rId10"/>
    <p:sldId id="2825" r:id="rId11"/>
    <p:sldId id="2826" r:id="rId12"/>
    <p:sldId id="2425" r:id="rId13"/>
    <p:sldId id="2813" r:id="rId14"/>
    <p:sldId id="2818" r:id="rId15"/>
    <p:sldId id="2421" r:id="rId16"/>
    <p:sldId id="2816" r:id="rId17"/>
    <p:sldId id="2830" r:id="rId18"/>
    <p:sldId id="2820" r:id="rId19"/>
    <p:sldId id="2828" r:id="rId20"/>
    <p:sldId id="2615" r:id="rId21"/>
    <p:sldId id="2748" r:id="rId22"/>
    <p:sldId id="2549" r:id="rId23"/>
    <p:sldId id="2737" r:id="rId24"/>
    <p:sldId id="2765" r:id="rId25"/>
    <p:sldId id="2407" r:id="rId26"/>
    <p:sldId id="2829" r:id="rId27"/>
    <p:sldId id="2831" r:id="rId28"/>
    <p:sldId id="2836" r:id="rId29"/>
    <p:sldId id="2832" r:id="rId30"/>
    <p:sldId id="2541" r:id="rId31"/>
    <p:sldId id="2451" r:id="rId32"/>
    <p:sldId id="2716" r:id="rId33"/>
    <p:sldId id="2414" r:id="rId34"/>
    <p:sldId id="2746" r:id="rId35"/>
    <p:sldId id="2584" r:id="rId36"/>
    <p:sldId id="2558" r:id="rId37"/>
    <p:sldId id="2559" r:id="rId38"/>
    <p:sldId id="1841" r:id="rId39"/>
    <p:sldId id="1901" r:id="rId40"/>
    <p:sldId id="1904" r:id="rId41"/>
    <p:sldId id="1902" r:id="rId42"/>
    <p:sldId id="1929" r:id="rId43"/>
    <p:sldId id="1930" r:id="rId44"/>
    <p:sldId id="2753" r:id="rId45"/>
    <p:sldId id="1903" r:id="rId46"/>
    <p:sldId id="2752" r:id="rId47"/>
    <p:sldId id="2751" r:id="rId48"/>
    <p:sldId id="2470" r:id="rId49"/>
    <p:sldId id="2601" r:id="rId50"/>
    <p:sldId id="2812" r:id="rId51"/>
    <p:sldId id="2739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895B"/>
    <a:srgbClr val="F37440"/>
    <a:srgbClr val="FF648F"/>
    <a:srgbClr val="F3753F"/>
    <a:srgbClr val="F3E9D5"/>
    <a:srgbClr val="738260"/>
    <a:srgbClr val="788965"/>
    <a:srgbClr val="D0D0D0"/>
    <a:srgbClr val="D3D3D3"/>
    <a:srgbClr val="D8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84"/>
    <p:restoredTop sz="97532"/>
  </p:normalViewPr>
  <p:slideViewPr>
    <p:cSldViewPr snapToGrid="0" snapToObjects="1">
      <p:cViewPr>
        <p:scale>
          <a:sx n="176" d="100"/>
          <a:sy n="176" d="100"/>
        </p:scale>
        <p:origin x="2096" y="2360"/>
      </p:cViewPr>
      <p:guideLst>
        <p:guide orient="horz" pos="2136"/>
        <p:guide pos="3840"/>
      </p:guideLst>
    </p:cSldViewPr>
  </p:slideViewPr>
  <p:outlineViewPr>
    <p:cViewPr>
      <p:scale>
        <a:sx n="33" d="100"/>
        <a:sy n="33" d="100"/>
      </p:scale>
      <p:origin x="0" y="-13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113" d="100"/>
          <a:sy n="113" d="100"/>
        </p:scale>
        <p:origin x="500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A87AE45-7D9C-AF4B-9127-07A37BCC0B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D4BF13-FEF8-6847-BD1B-D751112DA7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69856-63EF-664B-B6D1-4347CEFEB312}" type="datetimeFigureOut">
              <a:rPr lang="en-US" smtClean="0">
                <a:latin typeface="Arial Regular"/>
              </a:rPr>
              <a:t>10/24/22</a:t>
            </a:fld>
            <a:endParaRPr lang="en-US">
              <a:latin typeface="Arial Regular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FBDD7-16D6-054A-8A98-281A3B7C5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 Regular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406F2-82FA-EB49-BDED-F186357D5D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CF472-C139-3E41-873F-842C077DA286}" type="slidenum">
              <a:rPr lang="en-US" smtClean="0">
                <a:latin typeface="Arial Regular"/>
              </a:rPr>
              <a:t>‹#›</a:t>
            </a:fld>
            <a:endParaRPr lang="en-US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682926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jpe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C7103FDF-5845-2441-8890-D723FF5A85D0}" type="datetimeFigureOut">
              <a:rPr lang="en-US" smtClean="0"/>
              <a:pPr/>
              <a:t>10/24/22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FFDCFA53-E6C0-FD4E-82A8-4284543D79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010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02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7446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351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CFA53-E6C0-FD4E-82A8-4284543D7962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489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C3E541-0FA0-7325-FAE6-FF6014CFC8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084" b="81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69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Line Header + 2 Columns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876AF9-4E67-6742-A567-9D6633A6E7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6095999" y="1383322"/>
            <a:ext cx="5010912" cy="4826977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88B4DA-5AC5-7B4B-BB18-DF4B84C5309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5788" y="1383323"/>
            <a:ext cx="5010912" cy="4826977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1311" y="130704"/>
            <a:ext cx="10515600" cy="10339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br>
              <a:rPr lang="en-US" dirty="0"/>
            </a:br>
            <a:r>
              <a:rPr lang="en-US" dirty="0"/>
              <a:t>Multiple Line Header Sample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287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ACDF3-7909-7F4D-9ED4-6F2AFF5FE89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2A41B34-1B59-0E48-A253-A7B35CA14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71B82E3-D306-D645-8BF6-703EE52D6634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208144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256D42C-B49D-8445-B1DA-DD261C5504EC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7829657" y="1729154"/>
            <a:ext cx="3273425" cy="4481146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DBF9AF2-FEB3-7349-9371-958557A5E5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7375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213987E-622A-AB46-832A-1833AAF9D7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08254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69AF3B-2FA6-3642-B6BE-BC6255BD16B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29133" y="1303491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</p:spTree>
    <p:extLst>
      <p:ext uri="{BB962C8B-B14F-4D97-AF65-F5344CB8AC3E}">
        <p14:creationId xmlns:p14="http://schemas.microsoft.com/office/powerpoint/2010/main" val="2917534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Descriptio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CE69F076-E5A4-8649-9256-A017674C4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6741" y="3683276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2A41B34-1B59-0E48-A253-A7B35CA14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C1FF28EB-1C03-C244-8DB5-F43F19BFA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208199" y="3683276"/>
            <a:ext cx="3273315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4A33F0C-2A4A-C44C-8AED-C993C2AD44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29657" y="3683276"/>
            <a:ext cx="3273426" cy="3719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Subhead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4FAB04-B57D-404F-994F-1800028DAD8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86741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FCC7F69-FFA1-3542-890F-D40A1F2C95C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07246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835A66D-ABBD-FD48-B00D-86E260F011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29657" y="2052471"/>
            <a:ext cx="2422978" cy="162511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Drag image here or click the icon to prompt image insert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96DDA35-21BC-254F-BE07-6B2D68F127A2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587375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779E0CB-EA55-D645-8276-3397462D86F4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4208089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76E58CC-E290-3741-9EE5-12B900DC062A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7829658" y="4060920"/>
            <a:ext cx="3273425" cy="2149379"/>
          </a:xfrm>
        </p:spPr>
        <p:txBody>
          <a:bodyPr/>
          <a:lstStyle>
            <a:lvl1pPr marL="230188" indent="-230188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61963" indent="-222250">
              <a:lnSpc>
                <a:spcPct val="90000"/>
              </a:lnSpc>
              <a:spcBef>
                <a:spcPts val="500"/>
              </a:spcBef>
              <a:tabLst/>
              <a:defRPr sz="1800">
                <a:solidFill>
                  <a:schemeClr val="tx1">
                    <a:lumMod val="50000"/>
                  </a:schemeClr>
                </a:solidFill>
              </a:defRPr>
            </a:lvl2pPr>
            <a:lvl3pPr marL="690563" indent="-177800">
              <a:lnSpc>
                <a:spcPct val="90000"/>
              </a:lnSpc>
              <a:spcBef>
                <a:spcPts val="500"/>
              </a:spcBef>
              <a:tabLst/>
              <a:defRPr>
                <a:solidFill>
                  <a:schemeClr val="tx1">
                    <a:lumMod val="50000"/>
                  </a:schemeClr>
                </a:solidFill>
              </a:defRPr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BF0A7E6C-F96D-174D-AA27-A836523FA9D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740" y="1120581"/>
            <a:ext cx="10516342" cy="4796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25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21300557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9E284A5-52D4-8248-9994-D0170CAABD85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3ED540-6ECC-2942-B690-AC4C269DE378}"/>
              </a:ext>
            </a:extLst>
          </p:cNvPr>
          <p:cNvSpPr/>
          <p:nvPr userDrawn="1"/>
        </p:nvSpPr>
        <p:spPr>
          <a:xfrm>
            <a:off x="439386" y="6377048"/>
            <a:ext cx="415389" cy="3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822F4F-95EB-1E40-AA80-EC7B49667196}"/>
              </a:ext>
            </a:extLst>
          </p:cNvPr>
          <p:cNvSpPr/>
          <p:nvPr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643405D-EA58-B94C-A9D2-BB181E7F76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4927" y="3620043"/>
            <a:ext cx="11562146" cy="39189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lang="en-US" sz="2200" smtClean="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>
                <a:effectLst/>
                <a:latin typeface="Arial" panose="020B0604020202020204" pitchFamily="34" charset="0"/>
              </a:rPr>
              <a:t>Subtitle Placeholder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8EDE4DD-7794-F84D-8B90-2BC2915013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4927" y="2675509"/>
            <a:ext cx="11562146" cy="928687"/>
          </a:xfrm>
        </p:spPr>
        <p:txBody>
          <a:bodyPr tIns="0" bIns="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85957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p process 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pieren 6">
            <a:extLst>
              <a:ext uri="{FF2B5EF4-FFF2-40B4-BE49-F238E27FC236}">
                <a16:creationId xmlns:a16="http://schemas.microsoft.com/office/drawing/2014/main" id="{0E350D8E-F3C0-CA4B-AAEA-810E02ADAD8E}"/>
              </a:ext>
            </a:extLst>
          </p:cNvPr>
          <p:cNvGrpSpPr/>
          <p:nvPr userDrawn="1"/>
        </p:nvGrpSpPr>
        <p:grpSpPr>
          <a:xfrm>
            <a:off x="587877" y="2056686"/>
            <a:ext cx="10480915" cy="4148046"/>
            <a:chOff x="540000" y="1618968"/>
            <a:chExt cx="11263321" cy="4457700"/>
          </a:xfrm>
        </p:grpSpPr>
        <p:grpSp>
          <p:nvGrpSpPr>
            <p:cNvPr id="72" name="TIMELINE">
              <a:extLst>
                <a:ext uri="{FF2B5EF4-FFF2-40B4-BE49-F238E27FC236}">
                  <a16:creationId xmlns:a16="http://schemas.microsoft.com/office/drawing/2014/main" id="{C1D6EE86-9A6C-0F45-BE85-2AFA67CD214C}"/>
                </a:ext>
              </a:extLst>
            </p:cNvPr>
            <p:cNvGrpSpPr/>
            <p:nvPr/>
          </p:nvGrpSpPr>
          <p:grpSpPr bwMode="gray">
            <a:xfrm>
              <a:off x="540000" y="3591297"/>
              <a:ext cx="11263321" cy="520049"/>
              <a:chOff x="540000" y="3400125"/>
              <a:chExt cx="11263321" cy="520049"/>
            </a:xfrm>
          </p:grpSpPr>
          <p:sp>
            <p:nvSpPr>
              <p:cNvPr id="79" name="Arrow 1">
                <a:extLst>
                  <a:ext uri="{FF2B5EF4-FFF2-40B4-BE49-F238E27FC236}">
                    <a16:creationId xmlns:a16="http://schemas.microsoft.com/office/drawing/2014/main" id="{6CBC12B2-7E56-1845-BB60-CFBF613637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540000" y="3400126"/>
                <a:ext cx="2088517" cy="520048"/>
              </a:xfrm>
              <a:prstGeom prst="homePlate">
                <a:avLst>
                  <a:gd name="adj" fmla="val 36314"/>
                </a:avLst>
              </a:prstGeom>
              <a:solidFill>
                <a:schemeClr val="tx1">
                  <a:lumMod val="20000"/>
                  <a:lumOff val="8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1</a:t>
                </a:r>
              </a:p>
            </p:txBody>
          </p:sp>
          <p:sp>
            <p:nvSpPr>
              <p:cNvPr id="80" name="Arrow 2">
                <a:extLst>
                  <a:ext uri="{FF2B5EF4-FFF2-40B4-BE49-F238E27FC236}">
                    <a16:creationId xmlns:a16="http://schemas.microsoft.com/office/drawing/2014/main" id="{B4A6569F-2922-DF4A-B892-DEACBC595652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2374960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40000"/>
                  <a:lumOff val="6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2</a:t>
                </a:r>
              </a:p>
            </p:txBody>
          </p:sp>
          <p:sp>
            <p:nvSpPr>
              <p:cNvPr id="81" name="Arrow 3">
                <a:extLst>
                  <a:ext uri="{FF2B5EF4-FFF2-40B4-BE49-F238E27FC236}">
                    <a16:creationId xmlns:a16="http://schemas.microsoft.com/office/drawing/2014/main" id="{46B5FD33-6012-3B48-AD49-306382B33E7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4209922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60000"/>
                  <a:lumOff val="40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tx2"/>
                    </a:solidFill>
                    <a:cs typeface="Arial" charset="0"/>
                  </a:rPr>
                  <a:t>STEP 3</a:t>
                </a:r>
              </a:p>
            </p:txBody>
          </p:sp>
          <p:sp>
            <p:nvSpPr>
              <p:cNvPr id="82" name="Arrow 4">
                <a:extLst>
                  <a:ext uri="{FF2B5EF4-FFF2-40B4-BE49-F238E27FC236}">
                    <a16:creationId xmlns:a16="http://schemas.microsoft.com/office/drawing/2014/main" id="{4BBD97CF-C378-C447-97A9-6453F083952B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6044882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4</a:t>
                </a:r>
              </a:p>
            </p:txBody>
          </p:sp>
          <p:sp>
            <p:nvSpPr>
              <p:cNvPr id="83" name="Arrow 5">
                <a:extLst>
                  <a:ext uri="{FF2B5EF4-FFF2-40B4-BE49-F238E27FC236}">
                    <a16:creationId xmlns:a16="http://schemas.microsoft.com/office/drawing/2014/main" id="{4E377499-6375-3D42-B65B-67CCC1FE407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7879844" y="3400126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1">
                  <a:lumMod val="75000"/>
                </a:schemeClr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5</a:t>
                </a:r>
              </a:p>
            </p:txBody>
          </p:sp>
          <p:sp>
            <p:nvSpPr>
              <p:cNvPr id="84" name="Arrow 6">
                <a:extLst>
                  <a:ext uri="{FF2B5EF4-FFF2-40B4-BE49-F238E27FC236}">
                    <a16:creationId xmlns:a16="http://schemas.microsoft.com/office/drawing/2014/main" id="{F89FBF72-02DE-CB41-B801-D1CD5371B605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9714804" y="3400125"/>
                <a:ext cx="2088517" cy="520048"/>
              </a:xfrm>
              <a:prstGeom prst="chevron">
                <a:avLst>
                  <a:gd name="adj" fmla="val 35094"/>
                </a:avLst>
              </a:prstGeom>
              <a:solidFill>
                <a:schemeClr val="tx2"/>
              </a:solidFill>
              <a:ln w="12700">
                <a:noFill/>
                <a:miter lim="800000"/>
                <a:headEnd/>
                <a:tailEnd/>
              </a:ln>
              <a:effectLst/>
            </p:spPr>
            <p:txBody>
              <a:bodyPr lIns="216000" tIns="108000" rIns="108000" bIns="108000" anchor="ctr">
                <a:noAutofit/>
              </a:bodyPr>
              <a:lstStyle/>
              <a:p>
                <a:pPr defTabSz="601266" eaLnBrk="0" hangingPunct="0"/>
                <a:r>
                  <a:rPr lang="en-US" sz="1500" b="1">
                    <a:solidFill>
                      <a:schemeClr val="bg1"/>
                    </a:solidFill>
                    <a:cs typeface="Arial" charset="0"/>
                  </a:rPr>
                  <a:t>STEP 6</a:t>
                </a:r>
              </a:p>
            </p:txBody>
          </p:sp>
        </p:grpSp>
        <p:sp>
          <p:nvSpPr>
            <p:cNvPr id="73" name="Line">
              <a:extLst>
                <a:ext uri="{FF2B5EF4-FFF2-40B4-BE49-F238E27FC236}">
                  <a16:creationId xmlns:a16="http://schemas.microsoft.com/office/drawing/2014/main" id="{B61DAF7C-F5FA-CA4D-9673-327185B46F53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540000" y="1618968"/>
              <a:ext cx="0" cy="1704203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4" name="Line">
              <a:extLst>
                <a:ext uri="{FF2B5EF4-FFF2-40B4-BE49-F238E27FC236}">
                  <a16:creationId xmlns:a16="http://schemas.microsoft.com/office/drawing/2014/main" id="{E9B19F07-92B6-5C42-ABB9-F674CE75A242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2374962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5" name="Line">
              <a:extLst>
                <a:ext uri="{FF2B5EF4-FFF2-40B4-BE49-F238E27FC236}">
                  <a16:creationId xmlns:a16="http://schemas.microsoft.com/office/drawing/2014/main" id="{35FCBCBC-F2B9-3543-A9DD-F8CD7B74C5D1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4209922" y="1618969"/>
              <a:ext cx="0" cy="1704202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6" name="Line">
              <a:extLst>
                <a:ext uri="{FF2B5EF4-FFF2-40B4-BE49-F238E27FC236}">
                  <a16:creationId xmlns:a16="http://schemas.microsoft.com/office/drawing/2014/main" id="{68DD63D8-FB93-F845-B7A1-AC1EF3EADD6F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 flipV="1">
              <a:off x="7879844" y="1618969"/>
              <a:ext cx="0" cy="1704202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7" name="Line">
              <a:extLst>
                <a:ext uri="{FF2B5EF4-FFF2-40B4-BE49-F238E27FC236}">
                  <a16:creationId xmlns:a16="http://schemas.microsoft.com/office/drawing/2014/main" id="{20FC4EF6-A10C-9A46-B66D-5AE14AA1F8B9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6044883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  <p:sp>
          <p:nvSpPr>
            <p:cNvPr id="78" name="Line">
              <a:extLst>
                <a:ext uri="{FF2B5EF4-FFF2-40B4-BE49-F238E27FC236}">
                  <a16:creationId xmlns:a16="http://schemas.microsoft.com/office/drawing/2014/main" id="{B53E7C68-5F8A-074A-8FEF-5E5D36086A2B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9714804" y="4381572"/>
              <a:ext cx="0" cy="1695096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lIns="0" tIns="0" rIns="0" bIns="0">
              <a:noAutofit/>
            </a:bodyPr>
            <a:lstStyle/>
            <a:p>
              <a:endParaRPr lang="en-US" sz="1050">
                <a:solidFill>
                  <a:schemeClr val="accent4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107375-C0EA-E340-A9AC-A77865E20F6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78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6F15CF82-2CD0-2E4F-B34F-AC86E00A5A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41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F4B466D3-DE16-C74A-9FA5-31292178F9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20477" y="2057400"/>
            <a:ext cx="1943438" cy="1416050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7" name="Text Placeholder 3">
            <a:extLst>
              <a:ext uri="{FF2B5EF4-FFF2-40B4-BE49-F238E27FC236}">
                <a16:creationId xmlns:a16="http://schemas.microsoft.com/office/drawing/2014/main" id="{AD72481F-6EA1-0D47-A9D4-5D946615D3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150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8" name="Text Placeholder 3">
            <a:extLst>
              <a:ext uri="{FF2B5EF4-FFF2-40B4-BE49-F238E27FC236}">
                <a16:creationId xmlns:a16="http://schemas.microsoft.com/office/drawing/2014/main" id="{3052959B-018D-4545-8E2B-93429D9EB3F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313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69" name="Text Placeholder 3">
            <a:extLst>
              <a:ext uri="{FF2B5EF4-FFF2-40B4-BE49-F238E27FC236}">
                <a16:creationId xmlns:a16="http://schemas.microsoft.com/office/drawing/2014/main" id="{639A20CE-0D6D-EA4E-997F-B0B0A659F90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7677" y="4762500"/>
            <a:ext cx="1943438" cy="14160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indent="0">
              <a:lnSpc>
                <a:spcPct val="90000"/>
              </a:lnSpc>
              <a:spcAft>
                <a:spcPts val="750"/>
              </a:spcAft>
              <a:buNone/>
              <a:defRPr sz="1600" b="0">
                <a:solidFill>
                  <a:srgbClr val="737373"/>
                </a:solidFill>
              </a:defRPr>
            </a:lvl1pPr>
            <a:lvl2pPr marL="457200" indent="0">
              <a:buNone/>
              <a:defRPr sz="1600"/>
            </a:lvl2pPr>
          </a:lstStyle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2000" b="1" dirty="0">
                <a:solidFill>
                  <a:srgbClr val="3C3C3B"/>
                </a:solidFill>
              </a:rPr>
              <a:t>Description</a:t>
            </a:r>
          </a:p>
          <a:p>
            <a:pPr>
              <a:lnSpc>
                <a:spcPct val="90000"/>
              </a:lnSpc>
              <a:spcAft>
                <a:spcPts val="750"/>
              </a:spcAft>
            </a:pPr>
            <a:r>
              <a:rPr lang="en-US" sz="1600" dirty="0">
                <a:solidFill>
                  <a:srgbClr val="3C3C3B"/>
                </a:solidFill>
              </a:rPr>
              <a:t>This is a placeholder text. </a:t>
            </a:r>
          </a:p>
        </p:txBody>
      </p:sp>
      <p:sp>
        <p:nvSpPr>
          <p:cNvPr id="85" name="Text Placeholder 12">
            <a:extLst>
              <a:ext uri="{FF2B5EF4-FFF2-40B4-BE49-F238E27FC236}">
                <a16:creationId xmlns:a16="http://schemas.microsoft.com/office/drawing/2014/main" id="{03E96EA5-1DA7-594B-95A9-739E8D4F5F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6740" y="1120581"/>
            <a:ext cx="10516342" cy="4796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25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Subtitle Placeholder</a:t>
            </a:r>
          </a:p>
        </p:txBody>
      </p:sp>
    </p:spTree>
    <p:extLst>
      <p:ext uri="{BB962C8B-B14F-4D97-AF65-F5344CB8AC3E}">
        <p14:creationId xmlns:p14="http://schemas.microsoft.com/office/powerpoint/2010/main" val="4085288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C7F7CF2-A577-2546-9316-0CC2160E4A6F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FF2EC81-72AE-A74F-A934-235E12C98EA9}"/>
              </a:ext>
            </a:extLst>
          </p:cNvPr>
          <p:cNvSpPr/>
          <p:nvPr userDrawn="1"/>
        </p:nvSpPr>
        <p:spPr>
          <a:xfrm>
            <a:off x="439386" y="6377048"/>
            <a:ext cx="415389" cy="308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231912-DD3F-DA41-B87E-CFF4C88B787B}"/>
              </a:ext>
            </a:extLst>
          </p:cNvPr>
          <p:cNvSpPr/>
          <p:nvPr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rgbClr val="394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A93CFA-D12D-1748-9E4C-3BBC9D29AA4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0774" y="5441338"/>
            <a:ext cx="1787250" cy="3393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0299BF-3553-784B-AB74-5F461FA0CDB4}"/>
              </a:ext>
            </a:extLst>
          </p:cNvPr>
          <p:cNvSpPr txBox="1"/>
          <p:nvPr/>
        </p:nvSpPr>
        <p:spPr>
          <a:xfrm>
            <a:off x="-1" y="3148520"/>
            <a:ext cx="12188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0">
                <a:solidFill>
                  <a:schemeClr val="accent1"/>
                </a:solidFill>
              </a:rPr>
              <a:t>Thank you.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A0EDCA-D6E9-4749-ADC1-6D9106036384}"/>
              </a:ext>
            </a:extLst>
          </p:cNvPr>
          <p:cNvSpPr txBox="1"/>
          <p:nvPr/>
        </p:nvSpPr>
        <p:spPr>
          <a:xfrm>
            <a:off x="-3200" y="5992626"/>
            <a:ext cx="12195200" cy="294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©2018 Teradata</a:t>
            </a:r>
            <a:endParaRPr lang="en-US" sz="1000" b="1">
              <a:solidFill>
                <a:schemeClr val="bg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A011A7-DFB2-DB44-9E1C-CC59AB0FCB81}"/>
              </a:ext>
            </a:extLst>
          </p:cNvPr>
          <p:cNvSpPr/>
          <p:nvPr userDrawn="1"/>
        </p:nvSpPr>
        <p:spPr>
          <a:xfrm>
            <a:off x="311727" y="310394"/>
            <a:ext cx="11565346" cy="6235879"/>
          </a:xfrm>
          <a:prstGeom prst="rect">
            <a:avLst/>
          </a:prstGeom>
          <a:solidFill>
            <a:srgbClr val="3949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E0CA0D1-A0A5-134A-8AB5-0B7C7F583103}"/>
              </a:ext>
            </a:extLst>
          </p:cNvPr>
          <p:cNvSpPr txBox="1"/>
          <p:nvPr userDrawn="1"/>
        </p:nvSpPr>
        <p:spPr>
          <a:xfrm>
            <a:off x="-1" y="3148520"/>
            <a:ext cx="12188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40280665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gu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 sz="1867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0" y="3035047"/>
            <a:ext cx="12192000" cy="787908"/>
          </a:xfrm>
          <a:solidFill>
            <a:schemeClr val="accent1">
              <a:alpha val="90000"/>
            </a:schemeClr>
          </a:solidFill>
        </p:spPr>
        <p:txBody>
          <a:bodyPr wrap="square" lIns="182880" tIns="182880" rIns="182880" bIns="182880" anchor="ctr" anchorCtr="0">
            <a:spAutoFit/>
          </a:bodyPr>
          <a:lstStyle>
            <a:lvl1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tabLst/>
              <a:defRPr sz="3200" b="1">
                <a:solidFill>
                  <a:schemeClr val="bg1"/>
                </a:solidFill>
              </a:defRPr>
            </a:lvl1pPr>
            <a:lvl2pPr marL="0" indent="0" algn="ctr">
              <a:lnSpc>
                <a:spcPct val="85000"/>
              </a:lnSpc>
              <a:spcBef>
                <a:spcPts val="0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2400" b="1">
                <a:solidFill>
                  <a:schemeClr val="bg1"/>
                </a:solidFill>
              </a:defRPr>
            </a:lvl2pPr>
            <a:lvl3pPr marL="0" indent="0" algn="ctr">
              <a:lnSpc>
                <a:spcPct val="85000"/>
              </a:lnSpc>
              <a:spcBef>
                <a:spcPts val="800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1">
                <a:solidFill>
                  <a:schemeClr val="bg1"/>
                </a:solidFill>
              </a:defRPr>
            </a:lvl3pPr>
            <a:lvl4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4pPr>
            <a:lvl5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5pPr>
            <a:lvl6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6pPr>
            <a:lvl7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7pPr>
            <a:lvl8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8pPr>
            <a:lvl9pPr marL="0" indent="0" algn="ctr">
              <a:lnSpc>
                <a:spcPct val="85000"/>
              </a:lnSpc>
              <a:spcBef>
                <a:spcPts val="267"/>
              </a:spcBef>
              <a:spcAft>
                <a:spcPts val="267"/>
              </a:spcAft>
              <a:buFont typeface="Arial" panose="020B0604020202020204" pitchFamily="34" charset="0"/>
              <a:buChar char="​"/>
              <a:defRPr sz="1867" b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4361870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E84EB81-7E87-E543-B9C5-F004B31BFECB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2" y="22721"/>
            <a:ext cx="12192003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6">
            <a:extLst>
              <a:ext uri="{FF2B5EF4-FFF2-40B4-BE49-F238E27FC236}">
                <a16:creationId xmlns:a16="http://schemas.microsoft.com/office/drawing/2014/main" id="{EF8491F3-8B7D-3728-1E8C-7A65FF87693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" t="10203" r="5"/>
          <a:stretch/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528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FB5B278-83B7-3046-8766-F3AC294D9E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5421" y="119999"/>
            <a:ext cx="10515600" cy="71529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ECB34F34-D933-FF46-BAD3-AA030BFB1D7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973015"/>
            <a:ext cx="6988175" cy="5237285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4081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B206701-FB2B-2243-9AF5-4D541356F370}"/>
              </a:ext>
            </a:extLst>
          </p:cNvPr>
          <p:cNvSpPr/>
          <p:nvPr userDrawn="1"/>
        </p:nvSpPr>
        <p:spPr>
          <a:xfrm>
            <a:off x="10345571" y="6308522"/>
            <a:ext cx="1214651" cy="327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19C70DF3-C46A-0C4F-9EE9-A292209A159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587375" y="1600200"/>
            <a:ext cx="6988175" cy="461010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6987433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2D2736-BFBA-BB47-995A-EF5AB50AE88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55013" y="293688"/>
            <a:ext cx="3532187" cy="625475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100"/>
            </a:lvl1pPr>
          </a:lstStyle>
          <a:p>
            <a:r>
              <a:rPr lang="en-US"/>
              <a:t>Drag image here or click the icon to prompt image insert</a:t>
            </a:r>
          </a:p>
        </p:txBody>
      </p:sp>
    </p:spTree>
    <p:extLst>
      <p:ext uri="{BB962C8B-B14F-4D97-AF65-F5344CB8AC3E}">
        <p14:creationId xmlns:p14="http://schemas.microsoft.com/office/powerpoint/2010/main" val="793727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EBE8CA-3E13-334A-A201-6659DA8D816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7375" y="914400"/>
            <a:ext cx="11331909" cy="529590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6577" y="79997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</a:p>
        </p:txBody>
      </p:sp>
    </p:spTree>
    <p:extLst>
      <p:ext uri="{BB962C8B-B14F-4D97-AF65-F5344CB8AC3E}">
        <p14:creationId xmlns:p14="http://schemas.microsoft.com/office/powerpoint/2010/main" val="4195313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378D16A-296F-504C-9993-61D85954447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87375" y="1254369"/>
            <a:ext cx="5007082" cy="4955931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724D81-F1E9-6F46-B84C-B7FD3F439A5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096000" y="1301262"/>
            <a:ext cx="5007082" cy="4908479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8202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564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482" y="395492"/>
            <a:ext cx="10515600" cy="715294"/>
          </a:xfrm>
        </p:spPr>
        <p:txBody>
          <a:bodyPr anchor="b">
            <a:noAutofit/>
          </a:bodyPr>
          <a:lstStyle>
            <a:lvl1pPr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29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Line Header +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6B53C7-6C8A-EF4D-991C-96328DBE6FA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788" y="1301262"/>
            <a:ext cx="11066950" cy="4909039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5ED40E-3BDF-834C-B342-0AACC13AA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788" y="130703"/>
            <a:ext cx="11020058" cy="1033991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lang="en-US" b="1" smtClean="0">
                <a:solidFill>
                  <a:schemeClr val="accent1"/>
                </a:solidFill>
                <a:effectLst/>
              </a:defRPr>
            </a:lvl1pPr>
          </a:lstStyle>
          <a:p>
            <a:r>
              <a:rPr lang="en-US" dirty="0"/>
              <a:t>Page Title Placeholder </a:t>
            </a:r>
            <a:br>
              <a:rPr lang="en-US" dirty="0"/>
            </a:br>
            <a:r>
              <a:rPr lang="en-US" dirty="0"/>
              <a:t>Multiple Line Header Sample</a:t>
            </a:r>
            <a:endParaRPr lang="en-US" dirty="0">
              <a:solidFill>
                <a:srgbClr val="F7884F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9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F56FA7-97CD-CC44-A8FE-03ECA54A4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750" y="212738"/>
            <a:ext cx="11049203" cy="71529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AB083E24-8154-9543-A6CC-28C5F5B3C69F}"/>
              </a:ext>
            </a:extLst>
          </p:cNvPr>
          <p:cNvSpPr txBox="1">
            <a:spLocks/>
          </p:cNvSpPr>
          <p:nvPr/>
        </p:nvSpPr>
        <p:spPr>
          <a:xfrm>
            <a:off x="87720" y="6540193"/>
            <a:ext cx="328449" cy="25160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50" b="0" i="0" kern="1200" smtClean="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898C9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250" b="0" i="0" kern="1200">
                <a:solidFill>
                  <a:schemeClr val="bg1">
                    <a:lumMod val="8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  </a:t>
            </a:r>
            <a:endParaRPr lang="en-US" sz="1000">
              <a:solidFill>
                <a:schemeClr val="tx2"/>
              </a:solidFill>
            </a:endParaRP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5ADBA48-0344-6447-B080-904752F0B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482" y="1131277"/>
            <a:ext cx="10971472" cy="53156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30761E-1058-AE46-808B-05F1BF8A8B23}"/>
              </a:ext>
            </a:extLst>
          </p:cNvPr>
          <p:cNvSpPr/>
          <p:nvPr userDrawn="1"/>
        </p:nvSpPr>
        <p:spPr>
          <a:xfrm>
            <a:off x="165451" y="6593503"/>
            <a:ext cx="171522" cy="1692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fld id="{233707B4-AEDC-BC43-B2A3-31B9137B1060}" type="slidenum">
              <a:rPr lang="en-US" sz="1100" smtClean="0">
                <a:solidFill>
                  <a:schemeClr val="accent1"/>
                </a:solidFill>
              </a:rPr>
              <a:pPr/>
              <a:t>‹#›</a:t>
            </a:fld>
            <a:endParaRPr lang="en-US" sz="11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53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66" r:id="rId2"/>
    <p:sldLayoutId id="2147483768" r:id="rId3"/>
    <p:sldLayoutId id="2147483769" r:id="rId4"/>
    <p:sldLayoutId id="2147483774" r:id="rId5"/>
    <p:sldLayoutId id="2147483794" r:id="rId6"/>
    <p:sldLayoutId id="2147483772" r:id="rId7"/>
    <p:sldLayoutId id="2147483773" r:id="rId8"/>
    <p:sldLayoutId id="2147483795" r:id="rId9"/>
    <p:sldLayoutId id="2147483796" r:id="rId10"/>
    <p:sldLayoutId id="2147483778" r:id="rId11"/>
    <p:sldLayoutId id="2147483779" r:id="rId12"/>
    <p:sldLayoutId id="2147483782" r:id="rId13"/>
    <p:sldLayoutId id="2147483790" r:id="rId14"/>
    <p:sldLayoutId id="2147483793" r:id="rId15"/>
    <p:sldLayoutId id="2147483797" r:id="rId1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1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34950" indent="-23495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77850" indent="-223838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tabLst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260475" indent="-23336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603375" indent="-2222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3" pos="360">
          <p15:clr>
            <a:srgbClr val="F26B43"/>
          </p15:clr>
        </p15:guide>
        <p15:guide id="24" orient="horz" pos="408">
          <p15:clr>
            <a:srgbClr val="F26B43"/>
          </p15:clr>
        </p15:guide>
        <p15:guide id="25" orient="horz" pos="1008">
          <p15:clr>
            <a:srgbClr val="F26B43"/>
          </p15:clr>
        </p15:guide>
        <p15:guide id="26" orient="horz" pos="3912">
          <p15:clr>
            <a:srgbClr val="F26B43"/>
          </p15:clr>
        </p15:guide>
        <p15:guide id="27" orient="horz" pos="1296">
          <p15:clr>
            <a:srgbClr val="F26B43"/>
          </p15:clr>
        </p15:guide>
        <p15:guide id="28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3497DF9-C4DB-FD9B-579F-F57544787613}"/>
              </a:ext>
            </a:extLst>
          </p:cNvPr>
          <p:cNvSpPr txBox="1">
            <a:spLocks/>
          </p:cNvSpPr>
          <p:nvPr/>
        </p:nvSpPr>
        <p:spPr>
          <a:xfrm>
            <a:off x="4367983" y="106104"/>
            <a:ext cx="3065293" cy="529901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3200" dirty="0">
                <a:solidFill>
                  <a:schemeClr val="bg1"/>
                </a:solidFill>
              </a:rPr>
              <a:t>UCSD CSE 30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5B5CA933-6659-DB1B-58D4-6C967621FD01}"/>
              </a:ext>
            </a:extLst>
          </p:cNvPr>
          <p:cNvSpPr txBox="1">
            <a:spLocks/>
          </p:cNvSpPr>
          <p:nvPr/>
        </p:nvSpPr>
        <p:spPr>
          <a:xfrm>
            <a:off x="132080" y="6312861"/>
            <a:ext cx="1872474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Keith Muller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28254-9A0D-0FCB-9486-F59C1E8AD825}"/>
              </a:ext>
            </a:extLst>
          </p:cNvPr>
          <p:cNvSpPr txBox="1">
            <a:spLocks/>
          </p:cNvSpPr>
          <p:nvPr/>
        </p:nvSpPr>
        <p:spPr>
          <a:xfrm>
            <a:off x="4409268" y="1492341"/>
            <a:ext cx="3373465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 Programming Part 3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6C9A09E-A530-3F82-B278-44BEB0A58F73}"/>
              </a:ext>
            </a:extLst>
          </p:cNvPr>
          <p:cNvSpPr txBox="1">
            <a:spLocks/>
          </p:cNvSpPr>
          <p:nvPr/>
        </p:nvSpPr>
        <p:spPr>
          <a:xfrm>
            <a:off x="4217761" y="2185305"/>
            <a:ext cx="3756479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Lecture 8 – Oct 18, 2022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A5DF4B8-3B21-471C-AB4D-656E238C2999}"/>
              </a:ext>
            </a:extLst>
          </p:cNvPr>
          <p:cNvSpPr txBox="1">
            <a:spLocks/>
          </p:cNvSpPr>
          <p:nvPr/>
        </p:nvSpPr>
        <p:spPr>
          <a:xfrm>
            <a:off x="2323113" y="799377"/>
            <a:ext cx="7522623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Computer Organization and Systems Programming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0D7BEAD-585D-AF13-F52C-2E855CB10A6F}"/>
              </a:ext>
            </a:extLst>
          </p:cNvPr>
          <p:cNvSpPr txBox="1">
            <a:spLocks/>
          </p:cNvSpPr>
          <p:nvPr/>
        </p:nvSpPr>
        <p:spPr>
          <a:xfrm>
            <a:off x="47766" y="106104"/>
            <a:ext cx="1781034" cy="333167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bg1"/>
                </a:solidFill>
              </a:rPr>
              <a:t>Version 1.08</a:t>
            </a:r>
          </a:p>
        </p:txBody>
      </p:sp>
    </p:spTree>
    <p:extLst>
      <p:ext uri="{BB962C8B-B14F-4D97-AF65-F5344CB8AC3E}">
        <p14:creationId xmlns:p14="http://schemas.microsoft.com/office/powerpoint/2010/main" val="4161750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0EA3-62D4-8B02-C63F-9514ED90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Arrays (Strings)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1E5C1E-7A33-7232-3335-9D79A22D1909}"/>
              </a:ext>
            </a:extLst>
          </p:cNvPr>
          <p:cNvSpPr txBox="1">
            <a:spLocks/>
          </p:cNvSpPr>
          <p:nvPr/>
        </p:nvSpPr>
        <p:spPr>
          <a:xfrm>
            <a:off x="728206" y="1394256"/>
            <a:ext cx="5519536" cy="44686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 =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'y'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not safe!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main(void)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str[6];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"apple"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38C2C8F6-13F9-E048-6EAB-3FF6FCC4264D}"/>
              </a:ext>
            </a:extLst>
          </p:cNvPr>
          <p:cNvGraphicFramePr>
            <a:graphicFrameLocks/>
          </p:cNvGraphicFramePr>
          <p:nvPr/>
        </p:nvGraphicFramePr>
        <p:xfrm>
          <a:off x="8943379" y="609600"/>
          <a:ext cx="2743200" cy="548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775">
                  <a:extLst>
                    <a:ext uri="{9D8B030D-6E8A-4147-A177-3AD203B41FA5}">
                      <a16:colId xmlns:a16="http://schemas.microsoft.com/office/drawing/2014/main" val="3135065557"/>
                    </a:ext>
                  </a:extLst>
                </a:gridCol>
                <a:gridCol w="1114425">
                  <a:extLst>
                    <a:ext uri="{9D8B030D-6E8A-4147-A177-3AD203B41FA5}">
                      <a16:colId xmlns:a16="http://schemas.microsoft.com/office/drawing/2014/main" val="2240388603"/>
                    </a:ext>
                  </a:extLst>
                </a:gridCol>
              </a:tblGrid>
              <a:tr h="4191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Address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17137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24004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'\0'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1653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'e'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09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0x103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'l'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615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119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1002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'a'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35618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842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37507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0xf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58120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87215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B07C91F-A872-78B9-BE64-9E6414B8731D}"/>
              </a:ext>
            </a:extLst>
          </p:cNvPr>
          <p:cNvSpPr txBox="1"/>
          <p:nvPr/>
        </p:nvSpPr>
        <p:spPr>
          <a:xfrm>
            <a:off x="8486179" y="373380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34C52C-E043-BA1D-A81D-A93B58E4B329}"/>
              </a:ext>
            </a:extLst>
          </p:cNvPr>
          <p:cNvSpPr txBox="1"/>
          <p:nvPr/>
        </p:nvSpPr>
        <p:spPr>
          <a:xfrm>
            <a:off x="8374941" y="5177135"/>
            <a:ext cx="1034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7281D-0FB5-9475-FE3F-6BFD379118BB}"/>
              </a:ext>
            </a:extLst>
          </p:cNvPr>
          <p:cNvSpPr txBox="1"/>
          <p:nvPr/>
        </p:nvSpPr>
        <p:spPr>
          <a:xfrm>
            <a:off x="6862549" y="2738735"/>
            <a:ext cx="1204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1010F-F7D8-36A4-463A-EF996B65253C}"/>
              </a:ext>
            </a:extLst>
          </p:cNvPr>
          <p:cNvSpPr txBox="1"/>
          <p:nvPr/>
        </p:nvSpPr>
        <p:spPr>
          <a:xfrm>
            <a:off x="6522713" y="5109404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9BDA9AD-0387-DB21-E99A-E8671A7EB732}"/>
              </a:ext>
            </a:extLst>
          </p:cNvPr>
          <p:cNvSpPr/>
          <p:nvPr/>
        </p:nvSpPr>
        <p:spPr>
          <a:xfrm>
            <a:off x="9155785" y="1600200"/>
            <a:ext cx="457200" cy="2573866"/>
          </a:xfrm>
          <a:prstGeom prst="leftBrace">
            <a:avLst>
              <a:gd name="adj1" fmla="val 8333"/>
              <a:gd name="adj2" fmla="val 9242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65CA72F2-9524-6A4F-7F0E-C412E5529BBD}"/>
              </a:ext>
            </a:extLst>
          </p:cNvPr>
          <p:cNvSpPr/>
          <p:nvPr/>
        </p:nvSpPr>
        <p:spPr>
          <a:xfrm>
            <a:off x="8087660" y="1104899"/>
            <a:ext cx="287281" cy="3467101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377864B7-250B-370C-9B95-02F42DCC08B2}"/>
              </a:ext>
            </a:extLst>
          </p:cNvPr>
          <p:cNvSpPr/>
          <p:nvPr/>
        </p:nvSpPr>
        <p:spPr>
          <a:xfrm>
            <a:off x="8087660" y="4800600"/>
            <a:ext cx="287281" cy="1219200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309E072-5BC0-5622-2C6E-33E694DE6799}"/>
              </a:ext>
            </a:extLst>
          </p:cNvPr>
          <p:cNvSpPr/>
          <p:nvPr/>
        </p:nvSpPr>
        <p:spPr>
          <a:xfrm>
            <a:off x="10227792" y="4136571"/>
            <a:ext cx="457301" cy="1251858"/>
          </a:xfrm>
          <a:custGeom>
            <a:avLst/>
            <a:gdLst>
              <a:gd name="connsiteX0" fmla="*/ 424644 w 457301"/>
              <a:gd name="connsiteY0" fmla="*/ 1251858 h 1251858"/>
              <a:gd name="connsiteX1" fmla="*/ 101 w 457301"/>
              <a:gd name="connsiteY1" fmla="*/ 424543 h 1251858"/>
              <a:gd name="connsiteX2" fmla="*/ 457301 w 457301"/>
              <a:gd name="connsiteY2" fmla="*/ 0 h 1251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301" h="1251858">
                <a:moveTo>
                  <a:pt x="424644" y="1251858"/>
                </a:moveTo>
                <a:cubicBezTo>
                  <a:pt x="209651" y="942522"/>
                  <a:pt x="-5342" y="633186"/>
                  <a:pt x="101" y="424543"/>
                </a:cubicBezTo>
                <a:cubicBezTo>
                  <a:pt x="5544" y="215900"/>
                  <a:pt x="231422" y="107950"/>
                  <a:pt x="457301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E72A1A-104A-B0D8-D2A5-BC840A4A5D7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11FF68-E179-E7AB-7515-9FF1FC76FCB4}"/>
              </a:ext>
            </a:extLst>
          </p:cNvPr>
          <p:cNvSpPr txBox="1"/>
          <p:nvPr/>
        </p:nvSpPr>
        <p:spPr>
          <a:xfrm>
            <a:off x="413392" y="6091535"/>
            <a:ext cx="771236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if we modify characters in </a:t>
            </a:r>
            <a:r>
              <a:rPr lang="en-US" b="1" dirty="0" err="1">
                <a:solidFill>
                  <a:schemeClr val="accent6"/>
                </a:solidFill>
              </a:rPr>
              <a:t>myFunc</a:t>
            </a:r>
            <a:r>
              <a:rPr lang="en-US" dirty="0">
                <a:solidFill>
                  <a:schemeClr val="accent6"/>
                </a:solidFill>
              </a:rPr>
              <a:t>, the changes will persist back in </a:t>
            </a:r>
            <a:r>
              <a:rPr lang="en-US" b="1" dirty="0">
                <a:solidFill>
                  <a:schemeClr val="accent6"/>
                </a:solidFill>
              </a:rPr>
              <a:t>main</a:t>
            </a:r>
            <a:r>
              <a:rPr lang="en-US" dirty="0">
                <a:solidFill>
                  <a:schemeClr val="accent6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35731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0EA3-62D4-8B02-C63F-9514ED90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Arrays (Strings)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1E5C1E-7A33-7232-3335-9D79A22D1909}"/>
              </a:ext>
            </a:extLst>
          </p:cNvPr>
          <p:cNvSpPr txBox="1">
            <a:spLocks/>
          </p:cNvSpPr>
          <p:nvPr/>
        </p:nvSpPr>
        <p:spPr>
          <a:xfrm>
            <a:off x="728206" y="1394256"/>
            <a:ext cx="5519536" cy="44686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 =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'y'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not safe!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main(void)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str[6];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"apple"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38C2C8F6-13F9-E048-6EAB-3FF6FCC426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1018362"/>
              </p:ext>
            </p:extLst>
          </p:nvPr>
        </p:nvGraphicFramePr>
        <p:xfrm>
          <a:off x="8943379" y="609600"/>
          <a:ext cx="2743200" cy="548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775">
                  <a:extLst>
                    <a:ext uri="{9D8B030D-6E8A-4147-A177-3AD203B41FA5}">
                      <a16:colId xmlns:a16="http://schemas.microsoft.com/office/drawing/2014/main" val="3135065557"/>
                    </a:ext>
                  </a:extLst>
                </a:gridCol>
                <a:gridCol w="1114425">
                  <a:extLst>
                    <a:ext uri="{9D8B030D-6E8A-4147-A177-3AD203B41FA5}">
                      <a16:colId xmlns:a16="http://schemas.microsoft.com/office/drawing/2014/main" val="2240388603"/>
                    </a:ext>
                  </a:extLst>
                </a:gridCol>
              </a:tblGrid>
              <a:tr h="4191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Address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17137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24004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'\0'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1653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'y'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09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0x103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'l'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615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119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1002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'a'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35618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842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37507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0xf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58120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87215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B07C91F-A872-78B9-BE64-9E6414B8731D}"/>
              </a:ext>
            </a:extLst>
          </p:cNvPr>
          <p:cNvSpPr txBox="1"/>
          <p:nvPr/>
        </p:nvSpPr>
        <p:spPr>
          <a:xfrm>
            <a:off x="8486179" y="373380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34C52C-E043-BA1D-A81D-A93B58E4B329}"/>
              </a:ext>
            </a:extLst>
          </p:cNvPr>
          <p:cNvSpPr txBox="1"/>
          <p:nvPr/>
        </p:nvSpPr>
        <p:spPr>
          <a:xfrm>
            <a:off x="8374941" y="5177135"/>
            <a:ext cx="1034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7281D-0FB5-9475-FE3F-6BFD379118BB}"/>
              </a:ext>
            </a:extLst>
          </p:cNvPr>
          <p:cNvSpPr txBox="1"/>
          <p:nvPr/>
        </p:nvSpPr>
        <p:spPr>
          <a:xfrm>
            <a:off x="6862549" y="2738735"/>
            <a:ext cx="1204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1010F-F7D8-36A4-463A-EF996B65253C}"/>
              </a:ext>
            </a:extLst>
          </p:cNvPr>
          <p:cNvSpPr txBox="1"/>
          <p:nvPr/>
        </p:nvSpPr>
        <p:spPr>
          <a:xfrm>
            <a:off x="6522713" y="5109404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9BDA9AD-0387-DB21-E99A-E8671A7EB732}"/>
              </a:ext>
            </a:extLst>
          </p:cNvPr>
          <p:cNvSpPr/>
          <p:nvPr/>
        </p:nvSpPr>
        <p:spPr>
          <a:xfrm>
            <a:off x="9155785" y="1600200"/>
            <a:ext cx="457200" cy="2573866"/>
          </a:xfrm>
          <a:prstGeom prst="leftBrace">
            <a:avLst>
              <a:gd name="adj1" fmla="val 8333"/>
              <a:gd name="adj2" fmla="val 9242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65CA72F2-9524-6A4F-7F0E-C412E5529BBD}"/>
              </a:ext>
            </a:extLst>
          </p:cNvPr>
          <p:cNvSpPr/>
          <p:nvPr/>
        </p:nvSpPr>
        <p:spPr>
          <a:xfrm>
            <a:off x="8087660" y="1104899"/>
            <a:ext cx="287281" cy="3467101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377864B7-250B-370C-9B95-02F42DCC08B2}"/>
              </a:ext>
            </a:extLst>
          </p:cNvPr>
          <p:cNvSpPr/>
          <p:nvPr/>
        </p:nvSpPr>
        <p:spPr>
          <a:xfrm>
            <a:off x="8087660" y="4800600"/>
            <a:ext cx="287281" cy="1219200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309E072-5BC0-5622-2C6E-33E694DE6799}"/>
              </a:ext>
            </a:extLst>
          </p:cNvPr>
          <p:cNvSpPr/>
          <p:nvPr/>
        </p:nvSpPr>
        <p:spPr>
          <a:xfrm>
            <a:off x="10227792" y="4136571"/>
            <a:ext cx="457301" cy="1251858"/>
          </a:xfrm>
          <a:custGeom>
            <a:avLst/>
            <a:gdLst>
              <a:gd name="connsiteX0" fmla="*/ 424644 w 457301"/>
              <a:gd name="connsiteY0" fmla="*/ 1251858 h 1251858"/>
              <a:gd name="connsiteX1" fmla="*/ 101 w 457301"/>
              <a:gd name="connsiteY1" fmla="*/ 424543 h 1251858"/>
              <a:gd name="connsiteX2" fmla="*/ 457301 w 457301"/>
              <a:gd name="connsiteY2" fmla="*/ 0 h 1251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301" h="1251858">
                <a:moveTo>
                  <a:pt x="424644" y="1251858"/>
                </a:moveTo>
                <a:cubicBezTo>
                  <a:pt x="209651" y="942522"/>
                  <a:pt x="-5342" y="633186"/>
                  <a:pt x="101" y="424543"/>
                </a:cubicBezTo>
                <a:cubicBezTo>
                  <a:pt x="5544" y="215900"/>
                  <a:pt x="231422" y="107950"/>
                  <a:pt x="457301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E72A1A-104A-B0D8-D2A5-BC840A4A5D7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11FF68-E179-E7AB-7515-9FF1FC76FCB4}"/>
              </a:ext>
            </a:extLst>
          </p:cNvPr>
          <p:cNvSpPr txBox="1"/>
          <p:nvPr/>
        </p:nvSpPr>
        <p:spPr>
          <a:xfrm>
            <a:off x="413392" y="6091535"/>
            <a:ext cx="771236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if we modify characters in </a:t>
            </a:r>
            <a:r>
              <a:rPr lang="en-US" b="1" dirty="0" err="1">
                <a:solidFill>
                  <a:schemeClr val="accent6"/>
                </a:solidFill>
              </a:rPr>
              <a:t>myFunc</a:t>
            </a:r>
            <a:r>
              <a:rPr lang="en-US" dirty="0">
                <a:solidFill>
                  <a:schemeClr val="accent6"/>
                </a:solidFill>
              </a:rPr>
              <a:t>, the changes will persist back in </a:t>
            </a:r>
            <a:r>
              <a:rPr lang="en-US" b="1" dirty="0">
                <a:solidFill>
                  <a:schemeClr val="accent6"/>
                </a:solidFill>
              </a:rPr>
              <a:t>main</a:t>
            </a:r>
            <a:r>
              <a:rPr lang="en-US" dirty="0">
                <a:solidFill>
                  <a:schemeClr val="accent6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0030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C351CBEF-8E7A-C84B-A914-4E4C6F49DC7F}"/>
              </a:ext>
            </a:extLst>
          </p:cNvPr>
          <p:cNvSpPr/>
          <p:nvPr/>
        </p:nvSpPr>
        <p:spPr>
          <a:xfrm>
            <a:off x="91926" y="757797"/>
            <a:ext cx="5632983" cy="144539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FFA2DF-4D70-0049-988D-B7888DB68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885" y="133316"/>
            <a:ext cx="11735893" cy="444478"/>
          </a:xfrm>
        </p:spPr>
        <p:txBody>
          <a:bodyPr/>
          <a:lstStyle/>
          <a:p>
            <a:r>
              <a:rPr lang="en-US" dirty="0"/>
              <a:t>Arrays As Parameters, Approach 1: Pass the size</a:t>
            </a: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A2E88-DF8B-CC4E-AFC9-E9F203AB1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28053" y="677794"/>
            <a:ext cx="5621458" cy="1472747"/>
          </a:xfrm>
          <a:ln w="38100"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Two ways to pass array size</a:t>
            </a:r>
            <a:r>
              <a:rPr lang="en-US" b="1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pass the </a:t>
            </a:r>
            <a:r>
              <a:rPr lang="en-US" sz="2000" dirty="0">
                <a:solidFill>
                  <a:schemeClr val="accent1"/>
                </a:solidFill>
              </a:rPr>
              <a:t>count</a:t>
            </a:r>
            <a:r>
              <a:rPr lang="en-US" sz="2000" dirty="0"/>
              <a:t> as an additional argument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add a </a:t>
            </a:r>
            <a:r>
              <a:rPr lang="en-US" sz="2000" dirty="0">
                <a:solidFill>
                  <a:schemeClr val="accent1"/>
                </a:solidFill>
              </a:rPr>
              <a:t>sentinel element</a:t>
            </a:r>
            <a:r>
              <a:rPr lang="en-US" sz="2000" dirty="0"/>
              <a:t> as the last element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AA74426-3E63-264D-BCE2-3007CC9039E5}"/>
              </a:ext>
            </a:extLst>
          </p:cNvPr>
          <p:cNvSpPr/>
          <p:nvPr/>
        </p:nvSpPr>
        <p:spPr bwMode="auto">
          <a:xfrm>
            <a:off x="5812850" y="1188530"/>
            <a:ext cx="6287224" cy="25081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sumAll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size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5A5A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numb[] = {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(numb)/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(numb[0]);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BB1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D94B7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"sum is: %d\n"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sumAll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(numb,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););</a:t>
            </a:r>
            <a:endParaRPr lang="en-US" dirty="0">
              <a:solidFill>
                <a:srgbClr val="E2661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EXIT_SUCCESS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9728802-CE52-6346-9057-6452E4783D17}"/>
              </a:ext>
            </a:extLst>
          </p:cNvPr>
          <p:cNvGrpSpPr/>
          <p:nvPr/>
        </p:nvGrpSpPr>
        <p:grpSpPr>
          <a:xfrm>
            <a:off x="228053" y="2299095"/>
            <a:ext cx="5899573" cy="646331"/>
            <a:chOff x="-3471011" y="5391887"/>
            <a:chExt cx="5899573" cy="6463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540F2D1-05E2-F945-8C8E-C308BAA73403}"/>
                </a:ext>
              </a:extLst>
            </p:cNvPr>
            <p:cNvSpPr txBox="1"/>
            <p:nvPr/>
          </p:nvSpPr>
          <p:spPr>
            <a:xfrm>
              <a:off x="-3471011" y="5391887"/>
              <a:ext cx="5160401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remember </a:t>
              </a:r>
              <a:r>
                <a:rPr lang="en-US" dirty="0">
                  <a:solidFill>
                    <a:schemeClr val="tx2"/>
                  </a:solidFill>
                </a:rPr>
                <a:t>you can only </a:t>
              </a:r>
              <a:r>
                <a:rPr lang="en-US" dirty="0">
                  <a:solidFill>
                    <a:srgbClr val="0070C0"/>
                  </a:solidFill>
                </a:rPr>
                <a:t>use </a:t>
              </a:r>
              <a:r>
                <a:rPr lang="en-US" dirty="0" err="1">
                  <a:solidFill>
                    <a:srgbClr val="0070C0"/>
                  </a:solidFill>
                </a:rPr>
                <a:t>sizeof</a:t>
              </a:r>
              <a:r>
                <a:rPr lang="en-US" dirty="0">
                  <a:solidFill>
                    <a:srgbClr val="0070C0"/>
                  </a:solidFill>
                </a:rPr>
                <a:t>() </a:t>
              </a:r>
              <a:r>
                <a:rPr lang="en-US" dirty="0">
                  <a:solidFill>
                    <a:schemeClr val="tx2"/>
                  </a:solidFill>
                </a:rPr>
                <a:t>to calculate element count</a:t>
              </a:r>
              <a:r>
                <a:rPr lang="en-US" dirty="0">
                  <a:solidFill>
                    <a:srgbClr val="0070C0"/>
                  </a:solidFill>
                </a:rPr>
                <a:t> where the array is </a:t>
              </a:r>
              <a:r>
                <a:rPr lang="en-US" u="sng" dirty="0">
                  <a:solidFill>
                    <a:srgbClr val="0070C0"/>
                  </a:solidFill>
                </a:rPr>
                <a:t>defined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97D3D19-0B74-5942-8409-B9CE8A75D3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89390" y="5570411"/>
              <a:ext cx="739172" cy="161251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A32F4C7F-467E-4949-9167-F03295DAF064}"/>
              </a:ext>
            </a:extLst>
          </p:cNvPr>
          <p:cNvSpPr/>
          <p:nvPr/>
        </p:nvSpPr>
        <p:spPr bwMode="auto">
          <a:xfrm>
            <a:off x="7045415" y="3810788"/>
            <a:ext cx="3822093" cy="284965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sumAll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size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sum =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int *end;</a:t>
            </a: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end = a + size;</a:t>
            </a: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r>
              <a:rPr lang="en-US" dirty="0">
                <a:solidFill>
                  <a:srgbClr val="E26C2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while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(a &lt; end)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sum += *a++;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E26C2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sum;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98582F2-3B05-364A-AF4A-688B22C49CC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15FF7E7-6AD2-7F45-AEBF-BBC53A5A0C82}"/>
              </a:ext>
            </a:extLst>
          </p:cNvPr>
          <p:cNvGrpSpPr/>
          <p:nvPr/>
        </p:nvGrpSpPr>
        <p:grpSpPr>
          <a:xfrm>
            <a:off x="156494" y="3047479"/>
            <a:ext cx="4368319" cy="3491478"/>
            <a:chOff x="226830" y="2925019"/>
            <a:chExt cx="4368319" cy="349147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4FE2935-E88D-6C40-BBF0-B8326F606084}"/>
                </a:ext>
              </a:extLst>
            </p:cNvPr>
            <p:cNvSpPr txBox="1"/>
            <p:nvPr/>
          </p:nvSpPr>
          <p:spPr>
            <a:xfrm>
              <a:off x="3115257" y="4180669"/>
              <a:ext cx="1479892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0x110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0x10c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0x108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0x104 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0x100   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79204B3-F5F0-B341-BE0F-EA60F5DC8DB7}"/>
                </a:ext>
              </a:extLst>
            </p:cNvPr>
            <p:cNvGrpSpPr/>
            <p:nvPr/>
          </p:nvGrpSpPr>
          <p:grpSpPr>
            <a:xfrm>
              <a:off x="226830" y="2925019"/>
              <a:ext cx="3504636" cy="3491478"/>
              <a:chOff x="226830" y="2925019"/>
              <a:chExt cx="3504636" cy="3491478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873E2582-FBEE-544B-B1DE-C4655A885E82}"/>
                  </a:ext>
                </a:extLst>
              </p:cNvPr>
              <p:cNvGrpSpPr/>
              <p:nvPr/>
            </p:nvGrpSpPr>
            <p:grpSpPr>
              <a:xfrm>
                <a:off x="586285" y="2925019"/>
                <a:ext cx="3145181" cy="3491478"/>
                <a:chOff x="7027378" y="1215244"/>
                <a:chExt cx="3145181" cy="3491478"/>
              </a:xfrm>
            </p:grpSpPr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A6301D15-0F99-FE44-844D-52EFF42B4453}"/>
                    </a:ext>
                  </a:extLst>
                </p:cNvPr>
                <p:cNvSpPr/>
                <p:nvPr/>
              </p:nvSpPr>
              <p:spPr>
                <a:xfrm>
                  <a:off x="8282298" y="1215244"/>
                  <a:ext cx="1890261" cy="64633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1"/>
                      </a:solidFill>
                    </a:rPr>
                    <a:t>1 word content </a:t>
                  </a:r>
                </a:p>
                <a:p>
                  <a:r>
                    <a:rPr lang="en-US" b="1" dirty="0">
                      <a:solidFill>
                        <a:schemeClr val="accent1"/>
                      </a:solidFill>
                    </a:rPr>
                    <a:t>(int = 4 bytes)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95C2B0AC-4EE1-BF4A-BFD5-A506B65BB074}"/>
                    </a:ext>
                  </a:extLst>
                </p:cNvPr>
                <p:cNvGrpSpPr/>
                <p:nvPr/>
              </p:nvGrpSpPr>
              <p:grpSpPr>
                <a:xfrm>
                  <a:off x="7027378" y="1682726"/>
                  <a:ext cx="2605272" cy="3023996"/>
                  <a:chOff x="7027378" y="1682726"/>
                  <a:chExt cx="2605272" cy="3023996"/>
                </a:xfrm>
              </p:grpSpPr>
              <p:sp>
                <p:nvSpPr>
                  <p:cNvPr id="6" name="TextBox 5">
                    <a:extLst>
                      <a:ext uri="{FF2B5EF4-FFF2-40B4-BE49-F238E27FC236}">
                        <a16:creationId xmlns:a16="http://schemas.microsoft.com/office/drawing/2014/main" id="{D42068CA-DC7D-8445-A2A7-BCC48D6D7256}"/>
                      </a:ext>
                    </a:extLst>
                  </p:cNvPr>
                  <p:cNvSpPr txBox="1"/>
                  <p:nvPr/>
                </p:nvSpPr>
                <p:spPr>
                  <a:xfrm>
                    <a:off x="8691367" y="396110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9</a:t>
                    </a:r>
                  </a:p>
                </p:txBody>
              </p:sp>
              <p:sp>
                <p:nvSpPr>
                  <p:cNvPr id="7" name="TextBox 6">
                    <a:extLst>
                      <a:ext uri="{FF2B5EF4-FFF2-40B4-BE49-F238E27FC236}">
                        <a16:creationId xmlns:a16="http://schemas.microsoft.com/office/drawing/2014/main" id="{304B81EC-9562-DD4F-B1FB-0BF93FB7BC80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358482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8</a:t>
                    </a:r>
                  </a:p>
                </p:txBody>
              </p:sp>
              <p:sp>
                <p:nvSpPr>
                  <p:cNvPr id="8" name="TextBox 7">
                    <a:extLst>
                      <a:ext uri="{FF2B5EF4-FFF2-40B4-BE49-F238E27FC236}">
                        <a16:creationId xmlns:a16="http://schemas.microsoft.com/office/drawing/2014/main" id="{895EA336-27CA-8C46-ACAA-E082583B614A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323303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1</a:t>
                    </a:r>
                  </a:p>
                </p:txBody>
              </p:sp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F78FA969-21A6-9545-9311-B9B76F3C46EA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863000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9</a:t>
                    </a:r>
                  </a:p>
                </p:txBody>
              </p: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9148F9BB-4465-A94F-9DC5-FCB8BBD291F6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49366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5</a:t>
                    </a:r>
                  </a:p>
                </p:txBody>
              </p:sp>
              <p:sp>
                <p:nvSpPr>
                  <p:cNvPr id="12" name="TextBox 11">
                    <a:extLst>
                      <a:ext uri="{FF2B5EF4-FFF2-40B4-BE49-F238E27FC236}">
                        <a16:creationId xmlns:a16="http://schemas.microsoft.com/office/drawing/2014/main" id="{C1C02370-AFF8-7A4D-A89B-1F33F406EB55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1" y="2098517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0x??</a:t>
                    </a:r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8C079C81-A6C3-0948-85C9-9D3782519CDD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4337390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0x??</a:t>
                    </a:r>
                  </a:p>
                </p:txBody>
              </p:sp>
              <p:sp>
                <p:nvSpPr>
                  <p:cNvPr id="14" name="Right Brace 13">
                    <a:extLst>
                      <a:ext uri="{FF2B5EF4-FFF2-40B4-BE49-F238E27FC236}">
                        <a16:creationId xmlns:a16="http://schemas.microsoft.com/office/drawing/2014/main" id="{2809B021-9614-7348-90D2-F1E4231CD7AD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8964044" y="1400513"/>
                    <a:ext cx="369332" cy="933757"/>
                  </a:xfrm>
                  <a:prstGeom prst="rightBrace">
                    <a:avLst/>
                  </a:prstGeom>
                  <a:ln w="25400">
                    <a:solidFill>
                      <a:schemeClr val="accent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4E0D1A5F-6054-F449-B807-6151145DCFC6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1770477"/>
                    <a:ext cx="5693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end</a:t>
                    </a:r>
                  </a:p>
                </p:txBody>
              </p:sp>
              <p:sp>
                <p:nvSpPr>
                  <p:cNvPr id="18" name="Right Arrow 17">
                    <a:extLst>
                      <a:ext uri="{FF2B5EF4-FFF2-40B4-BE49-F238E27FC236}">
                        <a16:creationId xmlns:a16="http://schemas.microsoft.com/office/drawing/2014/main" id="{3413B898-8128-FD45-96E0-11E51A60FE01}"/>
                      </a:ext>
                    </a:extLst>
                  </p:cNvPr>
                  <p:cNvSpPr/>
                  <p:nvPr/>
                </p:nvSpPr>
                <p:spPr>
                  <a:xfrm>
                    <a:off x="7810925" y="2317773"/>
                    <a:ext cx="861107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A3118519-4D5F-624B-B57B-5EE4176D69F4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3640376"/>
                    <a:ext cx="31290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a</a:t>
                    </a:r>
                  </a:p>
                </p:txBody>
              </p:sp>
              <p:sp>
                <p:nvSpPr>
                  <p:cNvPr id="20" name="Right Arrow 19">
                    <a:extLst>
                      <a:ext uri="{FF2B5EF4-FFF2-40B4-BE49-F238E27FC236}">
                        <a16:creationId xmlns:a16="http://schemas.microsoft.com/office/drawing/2014/main" id="{DE1CD4D6-DEAD-8D4F-9330-E4C13F5CC802}"/>
                      </a:ext>
                    </a:extLst>
                  </p:cNvPr>
                  <p:cNvSpPr/>
                  <p:nvPr/>
                </p:nvSpPr>
                <p:spPr>
                  <a:xfrm>
                    <a:off x="7632524" y="4056341"/>
                    <a:ext cx="453932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226F7F7-0946-CA4B-913D-6E5B9719F365}"/>
                  </a:ext>
                </a:extLst>
              </p:cNvPr>
              <p:cNvSpPr txBox="1"/>
              <p:nvPr/>
            </p:nvSpPr>
            <p:spPr>
              <a:xfrm>
                <a:off x="226830" y="5669398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0x100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586258D-AC75-2C4D-A0C5-12EB48107174}"/>
                  </a:ext>
                </a:extLst>
              </p:cNvPr>
              <p:cNvSpPr txBox="1"/>
              <p:nvPr/>
            </p:nvSpPr>
            <p:spPr>
              <a:xfrm>
                <a:off x="400985" y="3800883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0x114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3CD359A6-E305-0F48-A1E7-F86411D0F3A5}"/>
                  </a:ext>
                </a:extLst>
              </p:cNvPr>
              <p:cNvSpPr txBox="1"/>
              <p:nvPr/>
            </p:nvSpPr>
            <p:spPr>
              <a:xfrm>
                <a:off x="1578741" y="5654667"/>
                <a:ext cx="7617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numb</a:t>
                </a:r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8CB8D56-0BE0-5246-979F-DBE442EB06EA}"/>
              </a:ext>
            </a:extLst>
          </p:cNvPr>
          <p:cNvSpPr txBox="1"/>
          <p:nvPr/>
        </p:nvSpPr>
        <p:spPr>
          <a:xfrm>
            <a:off x="3078966" y="603799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1D65868-A130-3250-3B9B-27F8A2A5DA23}"/>
              </a:ext>
            </a:extLst>
          </p:cNvPr>
          <p:cNvSpPr txBox="1">
            <a:spLocks/>
          </p:cNvSpPr>
          <p:nvPr/>
        </p:nvSpPr>
        <p:spPr>
          <a:xfrm>
            <a:off x="6552723" y="594312"/>
            <a:ext cx="4594934" cy="480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>
                <a:solidFill>
                  <a:schemeClr val="accent5"/>
                </a:solidFill>
              </a:rPr>
              <a:t>Arrays do not know their own 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834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41" grpId="0" animBg="1"/>
      <p:bldP spid="42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FA2DF-4D70-0049-988D-B7888DB68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053" y="115231"/>
            <a:ext cx="11735893" cy="444478"/>
          </a:xfrm>
        </p:spPr>
        <p:txBody>
          <a:bodyPr/>
          <a:lstStyle/>
          <a:p>
            <a:r>
              <a:rPr lang="en-US" dirty="0"/>
              <a:t>Arrays As Parameters, Approach 2: Use a sentinel element</a:t>
            </a: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A2E88-DF8B-CC4E-AFC9-E9F203AB1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39481" y="570720"/>
            <a:ext cx="10599308" cy="825291"/>
          </a:xfrm>
          <a:solidFill>
            <a:schemeClr val="accent4">
              <a:lumMod val="20000"/>
              <a:lumOff val="80000"/>
            </a:schemeClr>
          </a:solidFill>
          <a:ln w="38100"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0070C0"/>
                </a:solidFill>
              </a:rPr>
              <a:t>sentinel</a:t>
            </a:r>
            <a:r>
              <a:rPr lang="en-US" dirty="0"/>
              <a:t> is an element that contains a value that is not part of the normal data range</a:t>
            </a:r>
          </a:p>
          <a:p>
            <a:pPr lvl="1"/>
            <a:r>
              <a:rPr lang="en-US" dirty="0"/>
              <a:t>Forms of 0 are often used (like with strings). Examples: '\0', NULL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AA74426-3E63-264D-BCE2-3007CC9039E5}"/>
              </a:ext>
            </a:extLst>
          </p:cNvPr>
          <p:cNvSpPr/>
          <p:nvPr/>
        </p:nvSpPr>
        <p:spPr bwMode="auto">
          <a:xfrm>
            <a:off x="1028173" y="1482039"/>
            <a:ext cx="7485477" cy="219748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a);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>
                <a:solidFill>
                  <a:srgbClr val="6699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5A5A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[] = {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'b'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'c'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'd'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'e', '\0'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}; 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string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8BB1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D94B7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"Number of chars is: %d\n"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  <a:endParaRPr lang="en-US" dirty="0">
              <a:solidFill>
                <a:srgbClr val="E2661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EXIT_SUCCESS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98582F2-3B05-364A-AF4A-688B22C49CC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FAA74FE-40AA-0C45-BB97-EDD840237892}"/>
              </a:ext>
            </a:extLst>
          </p:cNvPr>
          <p:cNvGrpSpPr/>
          <p:nvPr/>
        </p:nvGrpSpPr>
        <p:grpSpPr>
          <a:xfrm>
            <a:off x="7559459" y="3321433"/>
            <a:ext cx="4368319" cy="3372688"/>
            <a:chOff x="226830" y="3043809"/>
            <a:chExt cx="4368319" cy="337268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748B3F1-7466-E945-B3EE-30820CFE7B03}"/>
                </a:ext>
              </a:extLst>
            </p:cNvPr>
            <p:cNvSpPr txBox="1"/>
            <p:nvPr/>
          </p:nvSpPr>
          <p:spPr>
            <a:xfrm>
              <a:off x="3115257" y="4180669"/>
              <a:ext cx="1479892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0x104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0x103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0x102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0x101 </a:t>
              </a:r>
            </a:p>
            <a:p>
              <a:r>
                <a:rPr lang="en-US" sz="23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0x100   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686378F-F1AB-A34F-B006-350F663A24C0}"/>
                </a:ext>
              </a:extLst>
            </p:cNvPr>
            <p:cNvGrpSpPr/>
            <p:nvPr/>
          </p:nvGrpSpPr>
          <p:grpSpPr>
            <a:xfrm>
              <a:off x="226830" y="3043809"/>
              <a:ext cx="2964727" cy="3372688"/>
              <a:chOff x="226830" y="3043809"/>
              <a:chExt cx="2964727" cy="3372688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0793FB2F-3228-F644-B585-43C20EF732EC}"/>
                  </a:ext>
                </a:extLst>
              </p:cNvPr>
              <p:cNvGrpSpPr/>
              <p:nvPr/>
            </p:nvGrpSpPr>
            <p:grpSpPr>
              <a:xfrm>
                <a:off x="586285" y="3043809"/>
                <a:ext cx="2605272" cy="3372688"/>
                <a:chOff x="7027378" y="1334034"/>
                <a:chExt cx="2605272" cy="3372688"/>
              </a:xfrm>
            </p:grpSpPr>
            <p:sp>
              <p:nvSpPr>
                <p:cNvPr id="40" name="Rectangle 39">
                  <a:extLst>
                    <a:ext uri="{FF2B5EF4-FFF2-40B4-BE49-F238E27FC236}">
                      <a16:creationId xmlns:a16="http://schemas.microsoft.com/office/drawing/2014/main" id="{AE4BE2E5-E78D-1A45-A40B-138FCB4B30C5}"/>
                    </a:ext>
                  </a:extLst>
                </p:cNvPr>
                <p:cNvSpPr/>
                <p:nvPr/>
              </p:nvSpPr>
              <p:spPr>
                <a:xfrm>
                  <a:off x="8681831" y="1334034"/>
                  <a:ext cx="851515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accent1"/>
                      </a:solidFill>
                    </a:rPr>
                    <a:t>1 byte</a:t>
                  </a:r>
                  <a:endParaRPr lang="en-US" dirty="0">
                    <a:solidFill>
                      <a:schemeClr val="accent1"/>
                    </a:solidFill>
                  </a:endParaRPr>
                </a:p>
              </p:txBody>
            </p: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046088E2-410D-1D45-89D3-3A8F81251BED}"/>
                    </a:ext>
                  </a:extLst>
                </p:cNvPr>
                <p:cNvGrpSpPr/>
                <p:nvPr/>
              </p:nvGrpSpPr>
              <p:grpSpPr>
                <a:xfrm>
                  <a:off x="7027378" y="1682726"/>
                  <a:ext cx="2605272" cy="3023996"/>
                  <a:chOff x="7027378" y="1682726"/>
                  <a:chExt cx="2605272" cy="3023996"/>
                </a:xfrm>
              </p:grpSpPr>
              <p:sp>
                <p:nvSpPr>
                  <p:cNvPr id="44" name="TextBox 43">
                    <a:extLst>
                      <a:ext uri="{FF2B5EF4-FFF2-40B4-BE49-F238E27FC236}">
                        <a16:creationId xmlns:a16="http://schemas.microsoft.com/office/drawing/2014/main" id="{5ADF8235-D1AB-B545-84D6-ADA6E3E1FE12}"/>
                      </a:ext>
                    </a:extLst>
                  </p:cNvPr>
                  <p:cNvSpPr txBox="1"/>
                  <p:nvPr/>
                </p:nvSpPr>
                <p:spPr>
                  <a:xfrm>
                    <a:off x="8691367" y="396110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'a'</a:t>
                    </a:r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CCEE1E8A-05EB-8947-8C1B-DFBF4D3001F0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358482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'b'</a:t>
                    </a:r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8646A0A0-CBF6-AB41-8150-15ECC8B4B7C6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3233039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'c'</a:t>
                    </a:r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4F7E17C6-4D9F-3F4E-AD27-8D6602847D1D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863000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'd'</a:t>
                    </a:r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02F63F53-EA6A-2A47-B742-7E402959A9ED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2" y="2493668"/>
                    <a:ext cx="941283" cy="369332"/>
                  </a:xfrm>
                  <a:prstGeom prst="rect">
                    <a:avLst/>
                  </a:prstGeom>
                  <a:solidFill>
                    <a:schemeClr val="accent4">
                      <a:lumMod val="20000"/>
                      <a:lumOff val="80000"/>
                    </a:schemeClr>
                  </a:solidFill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'e'</a:t>
                    </a:r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C069D0CA-F136-CD44-9D7C-10720128620E}"/>
                      </a:ext>
                    </a:extLst>
                  </p:cNvPr>
                  <p:cNvSpPr txBox="1"/>
                  <p:nvPr/>
                </p:nvSpPr>
                <p:spPr>
                  <a:xfrm>
                    <a:off x="8681831" y="2098517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'\0'</a:t>
                    </a:r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C7589AAD-09A1-B046-912B-C8C6ECFB1114}"/>
                      </a:ext>
                    </a:extLst>
                  </p:cNvPr>
                  <p:cNvSpPr txBox="1"/>
                  <p:nvPr/>
                </p:nvSpPr>
                <p:spPr>
                  <a:xfrm>
                    <a:off x="8689357" y="4337390"/>
                    <a:ext cx="941283" cy="369332"/>
                  </a:xfrm>
                  <a:prstGeom prst="rect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latin typeface="Courier New" panose="02070309020205020404" pitchFamily="49" charset="0"/>
                        <a:cs typeface="Courier New" panose="02070309020205020404" pitchFamily="49" charset="0"/>
                      </a:rPr>
                      <a:t>0x??</a:t>
                    </a:r>
                  </a:p>
                </p:txBody>
              </p:sp>
              <p:sp>
                <p:nvSpPr>
                  <p:cNvPr id="53" name="Right Brace 52">
                    <a:extLst>
                      <a:ext uri="{FF2B5EF4-FFF2-40B4-BE49-F238E27FC236}">
                        <a16:creationId xmlns:a16="http://schemas.microsoft.com/office/drawing/2014/main" id="{24DA156A-8698-B748-833F-1D05124E1CFD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8964044" y="1400513"/>
                    <a:ext cx="369332" cy="933757"/>
                  </a:xfrm>
                  <a:prstGeom prst="rightBrace">
                    <a:avLst/>
                  </a:prstGeom>
                  <a:ln w="25400">
                    <a:solidFill>
                      <a:schemeClr val="accent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BA0853DB-5C0B-954D-B905-F3E353D6EC7A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1770477"/>
                    <a:ext cx="31290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</a:p>
                </p:txBody>
              </p:sp>
              <p:sp>
                <p:nvSpPr>
                  <p:cNvPr id="55" name="Right Arrow 54">
                    <a:extLst>
                      <a:ext uri="{FF2B5EF4-FFF2-40B4-BE49-F238E27FC236}">
                        <a16:creationId xmlns:a16="http://schemas.microsoft.com/office/drawing/2014/main" id="{B4865226-F205-3F4E-882C-53D2B1DF94CB}"/>
                      </a:ext>
                    </a:extLst>
                  </p:cNvPr>
                  <p:cNvSpPr/>
                  <p:nvPr/>
                </p:nvSpPr>
                <p:spPr>
                  <a:xfrm>
                    <a:off x="7810925" y="2317773"/>
                    <a:ext cx="861107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6" name="TextBox 55">
                    <a:extLst>
                      <a:ext uri="{FF2B5EF4-FFF2-40B4-BE49-F238E27FC236}">
                        <a16:creationId xmlns:a16="http://schemas.microsoft.com/office/drawing/2014/main" id="{7FE12A5E-AE57-3D4C-999A-3ED78A4FEA72}"/>
                      </a:ext>
                    </a:extLst>
                  </p:cNvPr>
                  <p:cNvSpPr txBox="1"/>
                  <p:nvPr/>
                </p:nvSpPr>
                <p:spPr>
                  <a:xfrm>
                    <a:off x="7027378" y="3640376"/>
                    <a:ext cx="300082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s</a:t>
                    </a:r>
                  </a:p>
                </p:txBody>
              </p:sp>
              <p:sp>
                <p:nvSpPr>
                  <p:cNvPr id="57" name="Right Arrow 56">
                    <a:extLst>
                      <a:ext uri="{FF2B5EF4-FFF2-40B4-BE49-F238E27FC236}">
                        <a16:creationId xmlns:a16="http://schemas.microsoft.com/office/drawing/2014/main" id="{EA8BEBE9-7CF6-2B46-873F-1D71B2A759F9}"/>
                      </a:ext>
                    </a:extLst>
                  </p:cNvPr>
                  <p:cNvSpPr/>
                  <p:nvPr/>
                </p:nvSpPr>
                <p:spPr>
                  <a:xfrm>
                    <a:off x="7632524" y="4056341"/>
                    <a:ext cx="453932" cy="175895"/>
                  </a:xfrm>
                  <a:prstGeom prst="rightArrow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2BD18AC-D1E5-4747-ADFE-43997A6BFCB8}"/>
                  </a:ext>
                </a:extLst>
              </p:cNvPr>
              <p:cNvSpPr txBox="1"/>
              <p:nvPr/>
            </p:nvSpPr>
            <p:spPr>
              <a:xfrm>
                <a:off x="226830" y="5669398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0x100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914E9158-8E29-A448-B82B-0866DD7B0C12}"/>
                  </a:ext>
                </a:extLst>
              </p:cNvPr>
              <p:cNvSpPr txBox="1"/>
              <p:nvPr/>
            </p:nvSpPr>
            <p:spPr>
              <a:xfrm>
                <a:off x="400985" y="3800883"/>
                <a:ext cx="941283" cy="36933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5400">
                <a:solidFill>
                  <a:schemeClr val="accent6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0x105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90A47114-315E-3743-BB7C-157A5EA7D316}"/>
                  </a:ext>
                </a:extLst>
              </p:cNvPr>
              <p:cNvSpPr txBox="1"/>
              <p:nvPr/>
            </p:nvSpPr>
            <p:spPr>
              <a:xfrm>
                <a:off x="1704602" y="5685418"/>
                <a:ext cx="5052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buf</a:t>
                </a:r>
                <a:endParaRPr lang="en-US" dirty="0"/>
              </a:p>
            </p:txBody>
          </p: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EE74BA53-D9D4-9341-83D9-1CB0AD2D8555}"/>
              </a:ext>
            </a:extLst>
          </p:cNvPr>
          <p:cNvSpPr txBox="1"/>
          <p:nvPr/>
        </p:nvSpPr>
        <p:spPr>
          <a:xfrm>
            <a:off x="10507125" y="6301623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address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8A3ED94-7170-F6D6-4706-9DEF83298139}"/>
              </a:ext>
            </a:extLst>
          </p:cNvPr>
          <p:cNvSpPr/>
          <p:nvPr/>
        </p:nvSpPr>
        <p:spPr bwMode="auto">
          <a:xfrm>
            <a:off x="910983" y="3806524"/>
            <a:ext cx="6258513" cy="2887597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  <a:alpha val="80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Assumes parameter is a terminated string */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*s)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char *p = s;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if (p == NULL)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return 0;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while (*p++) 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(p – s - 1);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3662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2" grpId="0"/>
      <p:bldP spid="30" grpId="0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04FDC-012A-4C44-AC7B-5839BE866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0" y="119999"/>
            <a:ext cx="11422357" cy="575468"/>
          </a:xfrm>
        </p:spPr>
        <p:txBody>
          <a:bodyPr/>
          <a:lstStyle/>
          <a:p>
            <a:r>
              <a:rPr lang="en-US" dirty="0"/>
              <a:t>Copying Strings: Use the Sentinel; </a:t>
            </a:r>
            <a:r>
              <a:rPr lang="en-US" dirty="0" err="1"/>
              <a:t>libc</a:t>
            </a:r>
            <a:r>
              <a:rPr lang="en-US" dirty="0"/>
              <a:t>: </a:t>
            </a:r>
            <a:r>
              <a:rPr lang="en-US" dirty="0" err="1"/>
              <a:t>strcpy</a:t>
            </a:r>
            <a:r>
              <a:rPr lang="en-US" dirty="0"/>
              <a:t>(), </a:t>
            </a:r>
            <a:r>
              <a:rPr lang="en-US" dirty="0" err="1"/>
              <a:t>strncpy</a:t>
            </a:r>
            <a:r>
              <a:rPr lang="en-US" dirty="0"/>
              <a:t>()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FD026BA-42CF-CF42-8EB1-6A1ED975857C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835293"/>
            <a:ext cx="11424516" cy="940043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To </a:t>
            </a:r>
            <a:r>
              <a:rPr lang="en-US" dirty="0">
                <a:solidFill>
                  <a:srgbClr val="0070C0"/>
                </a:solidFill>
              </a:rPr>
              <a:t>copy an array</a:t>
            </a:r>
            <a:r>
              <a:rPr lang="en-US" dirty="0"/>
              <a:t>, you </a:t>
            </a:r>
            <a:r>
              <a:rPr lang="en-US" dirty="0">
                <a:solidFill>
                  <a:srgbClr val="0070C0"/>
                </a:solidFill>
              </a:rPr>
              <a:t>must copy each character </a:t>
            </a:r>
            <a:r>
              <a:rPr lang="en-US" dirty="0">
                <a:solidFill>
                  <a:schemeClr val="tx2"/>
                </a:solidFill>
              </a:rPr>
              <a:t>from source to destination array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/>
              <a:t>Watch overwrites: </a:t>
            </a:r>
            <a:r>
              <a:rPr lang="en-US" dirty="0" err="1"/>
              <a:t>strcpy</a:t>
            </a:r>
            <a:r>
              <a:rPr lang="en-US" dirty="0"/>
              <a:t> assumes the target array size is equal or larger than source array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85E271B-97EA-D744-AF7A-CCF484704B93}"/>
              </a:ext>
            </a:extLst>
          </p:cNvPr>
          <p:cNvSpPr/>
          <p:nvPr/>
        </p:nvSpPr>
        <p:spPr bwMode="auto">
          <a:xfrm>
            <a:off x="505421" y="3795017"/>
            <a:ext cx="5121282" cy="2985957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(char *s0, char *s1)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*str = s0;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((s0 == NULL) || (s1 == NULL))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return NULL;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(*s0++ = *s1++)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str;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72FDA7-2DFB-6C4E-B599-48BD0BBBA87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8E5527B3-4EA6-134F-B0AD-8C869ABA57B2}"/>
              </a:ext>
            </a:extLst>
          </p:cNvPr>
          <p:cNvSpPr/>
          <p:nvPr/>
        </p:nvSpPr>
        <p:spPr bwMode="auto">
          <a:xfrm>
            <a:off x="1227161" y="2874979"/>
            <a:ext cx="3425162" cy="71510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str1[80]; 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(str1,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41D84D4-976D-244B-9C99-27362F044B83}"/>
              </a:ext>
            </a:extLst>
          </p:cNvPr>
          <p:cNvSpPr/>
          <p:nvPr/>
        </p:nvSpPr>
        <p:spPr bwMode="auto">
          <a:xfrm>
            <a:off x="5951924" y="3885105"/>
            <a:ext cx="5975853" cy="2852896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strncpy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(char *s0, char *s1, 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*str = s0;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((s0 == NULL) || (s1 == NULL))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return NULL;</a:t>
            </a:r>
          </a:p>
          <a:p>
            <a:pPr lvl="1"/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((*s0++ = *s1++)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&amp;&amp; </a:t>
            </a:r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</a:t>
            </a:r>
            <a:r>
              <a:rPr lang="en-US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;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str;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AB86D7F-F6B9-2A47-83EC-AEDB86B094F9}"/>
              </a:ext>
            </a:extLst>
          </p:cNvPr>
          <p:cNvSpPr/>
          <p:nvPr/>
        </p:nvSpPr>
        <p:spPr bwMode="auto">
          <a:xfrm>
            <a:off x="6227545" y="2122442"/>
            <a:ext cx="5737123" cy="1467641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strncpy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adds a length limit on copy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str1[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strncpy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(str1, </a:t>
            </a:r>
            <a:r>
              <a:rPr lang="en-US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"hello",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\0 not copied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str1[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] = '\0'; </a:t>
            </a:r>
            <a:r>
              <a:rPr lang="en-US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make sure \0 terminated</a:t>
            </a:r>
          </a:p>
        </p:txBody>
      </p:sp>
      <p:graphicFrame>
        <p:nvGraphicFramePr>
          <p:cNvPr id="12" name="Group 63">
            <a:extLst>
              <a:ext uri="{FF2B5EF4-FFF2-40B4-BE49-F238E27FC236}">
                <a16:creationId xmlns:a16="http://schemas.microsoft.com/office/drawing/2014/main" id="{18A6EB82-15B0-BE47-B988-A9F0615AC0CD}"/>
              </a:ext>
            </a:extLst>
          </p:cNvPr>
          <p:cNvGraphicFramePr>
            <a:graphicFrameLocks noGrp="1"/>
          </p:cNvGraphicFramePr>
          <p:nvPr/>
        </p:nvGraphicFramePr>
        <p:xfrm>
          <a:off x="272484" y="1838300"/>
          <a:ext cx="5354219" cy="830263"/>
        </p:xfrm>
        <a:graphic>
          <a:graphicData uri="http://schemas.openxmlformats.org/drawingml/2006/table">
            <a:tbl>
              <a:tblPr/>
              <a:tblGrid>
                <a:gridCol w="9667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12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6937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311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index</a:t>
                      </a:r>
                    </a:p>
                  </a:txBody>
                  <a:tcPr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4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5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91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</a:schemeClr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char</a:t>
                      </a:r>
                    </a:p>
                  </a:txBody>
                  <a:tcPr horzOverflow="overflow">
                    <a:lnL cap="flat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'H'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9023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  <p:bldP spid="1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BEF4-AFA3-5048-ABBE-217B2C569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0"/>
            <a:ext cx="10515600" cy="549851"/>
          </a:xfrm>
        </p:spPr>
        <p:txBody>
          <a:bodyPr/>
          <a:lstStyle/>
          <a:p>
            <a:r>
              <a:rPr lang="en-US" dirty="0"/>
              <a:t>2D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1D7F7-602D-364A-AFD3-69CF4B37011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10989" y="649395"/>
            <a:ext cx="7500003" cy="171741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400" dirty="0"/>
              <a:t>Generic (uniform) 2D array format:  </a:t>
            </a:r>
            <a:br>
              <a:rPr lang="en-US" sz="2400" dirty="0"/>
            </a:br>
            <a:r>
              <a:rPr lang="en-US" sz="2000" b="1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name[</a:t>
            </a:r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rows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cols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] = {{values},…,{values}};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solidFill>
                  <a:schemeClr val="accent5"/>
                </a:solidFill>
              </a:rPr>
              <a:t>allocates a single, </a:t>
            </a:r>
            <a:r>
              <a:rPr lang="en-US" sz="2000" u="sng" dirty="0">
                <a:solidFill>
                  <a:schemeClr val="accent5"/>
                </a:solidFill>
              </a:rPr>
              <a:t>contiguous</a:t>
            </a:r>
            <a:r>
              <a:rPr lang="en-US" sz="2000" dirty="0">
                <a:solidFill>
                  <a:schemeClr val="accent5"/>
                </a:solidFill>
              </a:rPr>
              <a:t> block of memory</a:t>
            </a:r>
          </a:p>
          <a:p>
            <a:pPr lvl="1"/>
            <a:r>
              <a:rPr lang="en-US" sz="2000" dirty="0"/>
              <a:t>The array is organized in </a:t>
            </a:r>
            <a:r>
              <a:rPr lang="en-US" sz="2000" b="1" i="1" dirty="0">
                <a:solidFill>
                  <a:srgbClr val="0070C0"/>
                </a:solidFill>
              </a:rPr>
              <a:t>row-major</a:t>
            </a:r>
            <a:r>
              <a:rPr lang="en-US" sz="2000" i="1" dirty="0"/>
              <a:t> format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277C28F-68B6-9F4F-92FF-E92820EC0211}"/>
              </a:ext>
            </a:extLst>
          </p:cNvPr>
          <p:cNvSpPr/>
          <p:nvPr/>
        </p:nvSpPr>
        <p:spPr bwMode="auto">
          <a:xfrm>
            <a:off x="641232" y="2466351"/>
            <a:ext cx="7122246" cy="4172624"/>
          </a:xfrm>
          <a:prstGeom prst="roundRect">
            <a:avLst>
              <a:gd name="adj" fmla="val 8897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 2-row, 3-column array of char</a:t>
            </a:r>
          </a:p>
          <a:p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matrix[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][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endParaRPr lang="en-US" sz="2000" i="1" dirty="0">
              <a:solidFill>
                <a:srgbClr val="5A5A5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 2-row, 5-column (row length) array of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ints</a:t>
            </a:r>
            <a:endParaRPr lang="en-US" sz="2000" i="1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2000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Must specify row length, compiler counts rows</a:t>
            </a:r>
          </a:p>
          <a:p>
            <a:endParaRPr lang="en-US" sz="2000" dirty="0">
              <a:solidFill>
                <a:srgbClr val="0066F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569CD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grid[][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 = {</a:t>
            </a:r>
          </a:p>
          <a:p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},</a:t>
            </a:r>
          </a:p>
          <a:p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6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000" dirty="0">
                <a:solidFill>
                  <a:srgbClr val="33997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grid[1][2] using pointers is *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grid + 1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+ 2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209DD94-C2F4-194B-A8E1-D41E386F1CDF}"/>
              </a:ext>
            </a:extLst>
          </p:cNvPr>
          <p:cNvGrpSpPr/>
          <p:nvPr/>
        </p:nvGrpSpPr>
        <p:grpSpPr>
          <a:xfrm>
            <a:off x="3748798" y="1521648"/>
            <a:ext cx="8169674" cy="5117327"/>
            <a:chOff x="3748798" y="1521648"/>
            <a:chExt cx="8169674" cy="511732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AC5040C-5660-ED46-972F-094B7713AE75}"/>
                </a:ext>
              </a:extLst>
            </p:cNvPr>
            <p:cNvSpPr txBox="1"/>
            <p:nvPr/>
          </p:nvSpPr>
          <p:spPr>
            <a:xfrm>
              <a:off x="9320966" y="5961108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0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81FBB5D-8261-0C47-A72A-0308C1755744}"/>
                </a:ext>
              </a:extLst>
            </p:cNvPr>
            <p:cNvSpPr txBox="1"/>
            <p:nvPr/>
          </p:nvSpPr>
          <p:spPr>
            <a:xfrm>
              <a:off x="9320966" y="5591069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4556EE7-D13E-5E42-A85B-E32787F0063D}"/>
                </a:ext>
              </a:extLst>
            </p:cNvPr>
            <p:cNvSpPr txBox="1"/>
            <p:nvPr/>
          </p:nvSpPr>
          <p:spPr>
            <a:xfrm>
              <a:off x="9320966" y="5233038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9B0F15A-88F7-4742-BA7A-78CA0B21C687}"/>
                </a:ext>
              </a:extLst>
            </p:cNvPr>
            <p:cNvSpPr txBox="1"/>
            <p:nvPr/>
          </p:nvSpPr>
          <p:spPr>
            <a:xfrm>
              <a:off x="9320966" y="4862999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C8CF014-32F3-7D40-A4A3-874283A10D24}"/>
                </a:ext>
              </a:extLst>
            </p:cNvPr>
            <p:cNvSpPr txBox="1"/>
            <p:nvPr/>
          </p:nvSpPr>
          <p:spPr>
            <a:xfrm>
              <a:off x="9320966" y="4493667"/>
              <a:ext cx="1287532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4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A3FE5F5-BCE1-2349-9080-7FD3A919EE2A}"/>
                </a:ext>
              </a:extLst>
            </p:cNvPr>
            <p:cNvSpPr txBox="1"/>
            <p:nvPr/>
          </p:nvSpPr>
          <p:spPr>
            <a:xfrm>
              <a:off x="9320966" y="4123628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5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6D48D29-FC92-D54D-BA57-89D0DC00100E}"/>
                </a:ext>
              </a:extLst>
            </p:cNvPr>
            <p:cNvSpPr txBox="1"/>
            <p:nvPr/>
          </p:nvSpPr>
          <p:spPr>
            <a:xfrm>
              <a:off x="9320966" y="3754650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6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A32DD97-70B4-B240-8612-5ECC61503088}"/>
                </a:ext>
              </a:extLst>
            </p:cNvPr>
            <p:cNvSpPr txBox="1"/>
            <p:nvPr/>
          </p:nvSpPr>
          <p:spPr>
            <a:xfrm>
              <a:off x="9320966" y="3384611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7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0D4077D-1B03-D748-A421-B1F11EACDED5}"/>
                </a:ext>
              </a:extLst>
            </p:cNvPr>
            <p:cNvSpPr txBox="1"/>
            <p:nvPr/>
          </p:nvSpPr>
          <p:spPr>
            <a:xfrm>
              <a:off x="9320966" y="3014572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8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49E48A4-0048-CD40-AABA-6429F75C530A}"/>
                </a:ext>
              </a:extLst>
            </p:cNvPr>
            <p:cNvSpPr txBox="1"/>
            <p:nvPr/>
          </p:nvSpPr>
          <p:spPr>
            <a:xfrm>
              <a:off x="9320966" y="2644533"/>
              <a:ext cx="1287532" cy="36933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9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35B5676-9B2E-8641-B4C0-193FC72E2EEB}"/>
                </a:ext>
              </a:extLst>
            </p:cNvPr>
            <p:cNvSpPr txBox="1"/>
            <p:nvPr/>
          </p:nvSpPr>
          <p:spPr>
            <a:xfrm>
              <a:off x="9320966" y="2281205"/>
              <a:ext cx="1287532" cy="369332"/>
            </a:xfrm>
            <a:prstGeom prst="rect">
              <a:avLst/>
            </a:prstGeom>
            <a:noFill/>
            <a:ln w="25400"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?</a:t>
              </a:r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42FB09E5-0B5D-9C46-A7FF-A891AED34BA9}"/>
                </a:ext>
              </a:extLst>
            </p:cNvPr>
            <p:cNvSpPr/>
            <p:nvPr/>
          </p:nvSpPr>
          <p:spPr>
            <a:xfrm rot="16200000">
              <a:off x="9766285" y="1426145"/>
              <a:ext cx="396719" cy="1258492"/>
            </a:xfrm>
            <a:prstGeom prst="rightBrac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F4907CA-DB01-CF43-85AB-3E7041E47DD3}"/>
                </a:ext>
              </a:extLst>
            </p:cNvPr>
            <p:cNvSpPr/>
            <p:nvPr/>
          </p:nvSpPr>
          <p:spPr>
            <a:xfrm>
              <a:off x="8885403" y="1521648"/>
              <a:ext cx="24865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accent1"/>
                  </a:solidFill>
                </a:rPr>
                <a:t>1 word (int = 4 bytes)</a:t>
              </a:r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C7FF1BD-7BD1-1F42-96E3-150BB9439D50}"/>
                </a:ext>
              </a:extLst>
            </p:cNvPr>
            <p:cNvSpPr txBox="1"/>
            <p:nvPr/>
          </p:nvSpPr>
          <p:spPr>
            <a:xfrm>
              <a:off x="10632114" y="5956022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0x0000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9EAC0F6-1189-054E-BD85-8EAA98DA571E}"/>
                </a:ext>
              </a:extLst>
            </p:cNvPr>
            <p:cNvSpPr txBox="1"/>
            <p:nvPr/>
          </p:nvSpPr>
          <p:spPr>
            <a:xfrm>
              <a:off x="10609485" y="5577318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0x0004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10A4BE6-3AE6-9F45-9D95-32AC6CDCCA8E}"/>
                </a:ext>
              </a:extLst>
            </p:cNvPr>
            <p:cNvSpPr txBox="1"/>
            <p:nvPr/>
          </p:nvSpPr>
          <p:spPr>
            <a:xfrm>
              <a:off x="10579459" y="5218580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0x0008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C737CE6-5DDB-3841-94B7-460541AED391}"/>
                </a:ext>
              </a:extLst>
            </p:cNvPr>
            <p:cNvSpPr txBox="1"/>
            <p:nvPr/>
          </p:nvSpPr>
          <p:spPr>
            <a:xfrm>
              <a:off x="10600800" y="4870377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0x000c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14A226A-4B59-B140-8D1B-95777B46E45A}"/>
                </a:ext>
              </a:extLst>
            </p:cNvPr>
            <p:cNvSpPr txBox="1"/>
            <p:nvPr/>
          </p:nvSpPr>
          <p:spPr>
            <a:xfrm>
              <a:off x="10594066" y="4465661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0x0010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E2F2077-6E7A-CD49-A649-8652974AD81F}"/>
                </a:ext>
              </a:extLst>
            </p:cNvPr>
            <p:cNvSpPr txBox="1"/>
            <p:nvPr/>
          </p:nvSpPr>
          <p:spPr>
            <a:xfrm>
              <a:off x="10586328" y="4088951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0x0014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0F4F4BA1-B3C0-594F-B857-0D50DCFD51DF}"/>
                </a:ext>
              </a:extLst>
            </p:cNvPr>
            <p:cNvSpPr/>
            <p:nvPr/>
          </p:nvSpPr>
          <p:spPr>
            <a:xfrm>
              <a:off x="10608498" y="2127001"/>
              <a:ext cx="130997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>
                  <a:solidFill>
                    <a:schemeClr val="accent1"/>
                  </a:solidFill>
                </a:rPr>
                <a:t>high memory</a:t>
              </a:r>
              <a:endParaRPr lang="en-US" sz="1400" dirty="0">
                <a:solidFill>
                  <a:schemeClr val="accent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F0C440-FCDC-B245-A4DD-BACFAF10EAD2}"/>
                </a:ext>
              </a:extLst>
            </p:cNvPr>
            <p:cNvSpPr/>
            <p:nvPr/>
          </p:nvSpPr>
          <p:spPr>
            <a:xfrm>
              <a:off x="10579459" y="6331198"/>
              <a:ext cx="123142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>
                  <a:solidFill>
                    <a:schemeClr val="accent1"/>
                  </a:solidFill>
                </a:rPr>
                <a:t>low memory</a:t>
              </a:r>
              <a:endParaRPr lang="en-US" sz="1400" dirty="0">
                <a:solidFill>
                  <a:schemeClr val="accent1"/>
                </a:solidFill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49CF7FD-04F6-FB43-9AAD-39015DF06962}"/>
                </a:ext>
              </a:extLst>
            </p:cNvPr>
            <p:cNvGrpSpPr/>
            <p:nvPr/>
          </p:nvGrpSpPr>
          <p:grpSpPr>
            <a:xfrm>
              <a:off x="3748798" y="2619934"/>
              <a:ext cx="5588632" cy="3705420"/>
              <a:chOff x="3976030" y="2505077"/>
              <a:chExt cx="5588632" cy="370542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1FCBB090-BE9D-0943-944B-FD4497F06C74}"/>
                  </a:ext>
                </a:extLst>
              </p:cNvPr>
              <p:cNvGrpSpPr/>
              <p:nvPr/>
            </p:nvGrpSpPr>
            <p:grpSpPr>
              <a:xfrm>
                <a:off x="3976030" y="4378103"/>
                <a:ext cx="3719938" cy="757300"/>
                <a:chOff x="3976030" y="4378103"/>
                <a:chExt cx="3719938" cy="757300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AF284C26-3168-A347-95CD-A6BD194D4381}"/>
                    </a:ext>
                  </a:extLst>
                </p:cNvPr>
                <p:cNvSpPr txBox="1"/>
                <p:nvPr/>
              </p:nvSpPr>
              <p:spPr>
                <a:xfrm>
                  <a:off x="3976030" y="4756753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[0][0]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31003026-289E-C247-88B3-6A1E01134014}"/>
                    </a:ext>
                  </a:extLst>
                </p:cNvPr>
                <p:cNvSpPr txBox="1"/>
                <p:nvPr/>
              </p:nvSpPr>
              <p:spPr>
                <a:xfrm>
                  <a:off x="4728801" y="4756753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[0][1]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820C1142-E34A-A04D-8A48-BE49EFCB08DF}"/>
                    </a:ext>
                  </a:extLst>
                </p:cNvPr>
                <p:cNvSpPr txBox="1"/>
                <p:nvPr/>
              </p:nvSpPr>
              <p:spPr>
                <a:xfrm>
                  <a:off x="5472135" y="4766071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[0][2]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74D4E78C-F98A-8248-9B32-3D15942DE1DD}"/>
                    </a:ext>
                  </a:extLst>
                </p:cNvPr>
                <p:cNvSpPr txBox="1"/>
                <p:nvPr/>
              </p:nvSpPr>
              <p:spPr>
                <a:xfrm>
                  <a:off x="3981816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[1][0]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75E063AF-B34A-D541-A2F8-DA00C142AEA5}"/>
                    </a:ext>
                  </a:extLst>
                </p:cNvPr>
                <p:cNvSpPr txBox="1"/>
                <p:nvPr/>
              </p:nvSpPr>
              <p:spPr>
                <a:xfrm>
                  <a:off x="4734587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[1][1]</a:t>
                  </a: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539351BA-4134-D040-8AD8-0FC366468024}"/>
                    </a:ext>
                  </a:extLst>
                </p:cNvPr>
                <p:cNvSpPr txBox="1"/>
                <p:nvPr/>
              </p:nvSpPr>
              <p:spPr>
                <a:xfrm>
                  <a:off x="5477921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[1][2]</a:t>
                  </a: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502E5934-799C-9A46-BA6D-DE40964834CD}"/>
                    </a:ext>
                  </a:extLst>
                </p:cNvPr>
                <p:cNvSpPr txBox="1"/>
                <p:nvPr/>
              </p:nvSpPr>
              <p:spPr>
                <a:xfrm>
                  <a:off x="6208412" y="4766071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[0][3]</a:t>
                  </a: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B179B1EE-31BD-0F48-85B5-DE6A72ADEF99}"/>
                    </a:ext>
                  </a:extLst>
                </p:cNvPr>
                <p:cNvSpPr txBox="1"/>
                <p:nvPr/>
              </p:nvSpPr>
              <p:spPr>
                <a:xfrm>
                  <a:off x="6214198" y="4387421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[1][3]</a:t>
                  </a: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B67964AA-45BC-8840-9753-4D61834EC479}"/>
                    </a:ext>
                  </a:extLst>
                </p:cNvPr>
                <p:cNvSpPr txBox="1"/>
                <p:nvPr/>
              </p:nvSpPr>
              <p:spPr>
                <a:xfrm>
                  <a:off x="6954374" y="4756753"/>
                  <a:ext cx="735808" cy="369332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[0][4]</a:t>
                  </a: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6E20F252-DF49-6D45-9E32-80C46DD7D516}"/>
                    </a:ext>
                  </a:extLst>
                </p:cNvPr>
                <p:cNvSpPr txBox="1"/>
                <p:nvPr/>
              </p:nvSpPr>
              <p:spPr>
                <a:xfrm>
                  <a:off x="6960160" y="4378103"/>
                  <a:ext cx="735808" cy="369332"/>
                </a:xfrm>
                <a:prstGeom prst="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2225">
                  <a:solidFill>
                    <a:schemeClr val="accent6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[1][4]</a:t>
                  </a: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462EB64-ED26-6448-B838-2314A80F32AA}"/>
                  </a:ext>
                </a:extLst>
              </p:cNvPr>
              <p:cNvGrpSpPr/>
              <p:nvPr/>
            </p:nvGrpSpPr>
            <p:grpSpPr>
              <a:xfrm>
                <a:off x="8329010" y="2505077"/>
                <a:ext cx="1235652" cy="3705420"/>
                <a:chOff x="8329010" y="2505077"/>
                <a:chExt cx="1235652" cy="3705420"/>
              </a:xfrm>
            </p:grpSpPr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08C5D887-61FF-184F-ABC8-F983104C827C}"/>
                    </a:ext>
                  </a:extLst>
                </p:cNvPr>
                <p:cNvSpPr txBox="1"/>
                <p:nvPr/>
              </p:nvSpPr>
              <p:spPr>
                <a:xfrm>
                  <a:off x="8366854" y="5841165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grid[0][0]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524A1BCF-51B1-004B-8B56-233D10D2A4F3}"/>
                    </a:ext>
                  </a:extLst>
                </p:cNvPr>
                <p:cNvSpPr txBox="1"/>
                <p:nvPr/>
              </p:nvSpPr>
              <p:spPr>
                <a:xfrm>
                  <a:off x="8353386" y="5476865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grid[0][1]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019F2FB9-7533-654E-8305-6308124B2DAC}"/>
                    </a:ext>
                  </a:extLst>
                </p:cNvPr>
                <p:cNvSpPr txBox="1"/>
                <p:nvPr/>
              </p:nvSpPr>
              <p:spPr>
                <a:xfrm>
                  <a:off x="8337909" y="5102447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grid[0][2]</a:t>
                  </a: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E17561A0-0DE9-2742-AD67-5F874DEB51F1}"/>
                    </a:ext>
                  </a:extLst>
                </p:cNvPr>
                <p:cNvSpPr txBox="1"/>
                <p:nvPr/>
              </p:nvSpPr>
              <p:spPr>
                <a:xfrm>
                  <a:off x="8345013" y="3999049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grid[1][0]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AA062F53-9974-694F-BE12-96E4AFF9A1D7}"/>
                    </a:ext>
                  </a:extLst>
                </p:cNvPr>
                <p:cNvSpPr txBox="1"/>
                <p:nvPr/>
              </p:nvSpPr>
              <p:spPr>
                <a:xfrm>
                  <a:off x="8351747" y="3632233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grid[1][1]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16C1A73F-8D1C-4C47-863D-CE353A5BF0F3}"/>
                    </a:ext>
                  </a:extLst>
                </p:cNvPr>
                <p:cNvSpPr txBox="1"/>
                <p:nvPr/>
              </p:nvSpPr>
              <p:spPr>
                <a:xfrm>
                  <a:off x="8354718" y="3251823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grid[1][2]</a:t>
                  </a: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4BFD8157-8597-534B-AB95-8C4F6ABF655D}"/>
                    </a:ext>
                  </a:extLst>
                </p:cNvPr>
                <p:cNvSpPr txBox="1"/>
                <p:nvPr/>
              </p:nvSpPr>
              <p:spPr>
                <a:xfrm>
                  <a:off x="8347458" y="4723288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grid[0][3]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1EB6F5DA-E90D-8648-BEE8-D09BC3B7A5A1}"/>
                    </a:ext>
                  </a:extLst>
                </p:cNvPr>
                <p:cNvSpPr txBox="1"/>
                <p:nvPr/>
              </p:nvSpPr>
              <p:spPr>
                <a:xfrm>
                  <a:off x="8331981" y="4348870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grid[0][4]</a:t>
                  </a: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C0239AD9-8D88-CB49-B481-1B4631A72B77}"/>
                    </a:ext>
                  </a:extLst>
                </p:cNvPr>
                <p:cNvSpPr txBox="1"/>
                <p:nvPr/>
              </p:nvSpPr>
              <p:spPr>
                <a:xfrm>
                  <a:off x="8329010" y="2885487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grid[1][3]</a:t>
                  </a: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4A99D430-6B40-D245-AA8D-36EC8E89D286}"/>
                    </a:ext>
                  </a:extLst>
                </p:cNvPr>
                <p:cNvSpPr txBox="1"/>
                <p:nvPr/>
              </p:nvSpPr>
              <p:spPr>
                <a:xfrm>
                  <a:off x="8331981" y="2505077"/>
                  <a:ext cx="1197808" cy="369332"/>
                </a:xfrm>
                <a:prstGeom prst="rect">
                  <a:avLst/>
                </a:prstGeom>
                <a:noFill/>
                <a:ln w="222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grid[1][4]</a:t>
                  </a:r>
                </a:p>
              </p:txBody>
            </p:sp>
          </p:grp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7286E39-1010-8F4B-95E3-2D2B286B8DC5}"/>
                </a:ext>
              </a:extLst>
            </p:cNvPr>
            <p:cNvSpPr txBox="1"/>
            <p:nvPr/>
          </p:nvSpPr>
          <p:spPr>
            <a:xfrm>
              <a:off x="10579458" y="3712011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2E35BAFE-2141-0148-A86D-9EA757F560E3}"/>
                </a:ext>
              </a:extLst>
            </p:cNvPr>
            <p:cNvSpPr txBox="1"/>
            <p:nvPr/>
          </p:nvSpPr>
          <p:spPr>
            <a:xfrm>
              <a:off x="10594066" y="3391985"/>
              <a:ext cx="9284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0x001c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6463A92-31D9-BE4A-91EA-0AFBD4740E05}"/>
                </a:ext>
              </a:extLst>
            </p:cNvPr>
            <p:cNvSpPr txBox="1"/>
            <p:nvPr/>
          </p:nvSpPr>
          <p:spPr>
            <a:xfrm>
              <a:off x="10586328" y="3000063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0x0020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8C18438-4A1F-AB43-BC9E-D22C80A8A26F}"/>
                </a:ext>
              </a:extLst>
            </p:cNvPr>
            <p:cNvSpPr txBox="1"/>
            <p:nvPr/>
          </p:nvSpPr>
          <p:spPr>
            <a:xfrm>
              <a:off x="10597120" y="2630704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3"/>
                  </a:solidFill>
                </a:rPr>
                <a:t>0x0024</a:t>
              </a: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0320C2C-1F33-034A-A713-C6F7481716C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57725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D910-21A8-9542-BE61-9816F6BD6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991" y="81831"/>
            <a:ext cx="11139645" cy="425130"/>
          </a:xfrm>
        </p:spPr>
        <p:txBody>
          <a:bodyPr/>
          <a:lstStyle/>
          <a:p>
            <a:r>
              <a:rPr lang="en-US" dirty="0"/>
              <a:t>Array of Pointers: main() : </a:t>
            </a:r>
            <a:r>
              <a:rPr lang="en-US" dirty="0" err="1"/>
              <a:t>argc</a:t>
            </a:r>
            <a:r>
              <a:rPr lang="en-US" dirty="0"/>
              <a:t>, </a:t>
            </a:r>
            <a:r>
              <a:rPr lang="en-US" dirty="0" err="1"/>
              <a:t>argv</a:t>
            </a:r>
            <a:r>
              <a:rPr lang="en-US" dirty="0"/>
              <a:t> Character Content 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E42CF2B-D32F-7246-ABB2-48AD6F40D1BB}"/>
              </a:ext>
            </a:extLst>
          </p:cNvPr>
          <p:cNvSpPr/>
          <p:nvPr/>
        </p:nvSpPr>
        <p:spPr bwMode="auto">
          <a:xfrm>
            <a:off x="3206451" y="4193875"/>
            <a:ext cx="4669365" cy="262866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int main(int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char **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char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while ((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++) != NULL) {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while (*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!= '\0')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++);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     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('\n');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    return EXIT_SUCCESS;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0C64616-041F-364C-B33B-2E1CDEA6BE84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064F7A-D72F-3FD0-B4F1-73CFF5B1F00C}"/>
              </a:ext>
            </a:extLst>
          </p:cNvPr>
          <p:cNvSpPr/>
          <p:nvPr/>
        </p:nvSpPr>
        <p:spPr>
          <a:xfrm>
            <a:off x="3315028" y="1005318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3B8B2-744D-F3AB-9B38-265392DAB38A}"/>
              </a:ext>
            </a:extLst>
          </p:cNvPr>
          <p:cNvSpPr txBox="1"/>
          <p:nvPr/>
        </p:nvSpPr>
        <p:spPr>
          <a:xfrm>
            <a:off x="2443063" y="1691333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33F72D-BABF-2278-F9C7-1571B3A38264}"/>
              </a:ext>
            </a:extLst>
          </p:cNvPr>
          <p:cNvSpPr txBox="1"/>
          <p:nvPr/>
        </p:nvSpPr>
        <p:spPr>
          <a:xfrm>
            <a:off x="2446100" y="1349793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AEACFA6-0C5C-FA6D-5B41-6ABF0A0279D1}"/>
              </a:ext>
            </a:extLst>
          </p:cNvPr>
          <p:cNvSpPr/>
          <p:nvPr/>
        </p:nvSpPr>
        <p:spPr>
          <a:xfrm>
            <a:off x="3326740" y="1349794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0B292FC-C979-4736-5BDE-3A3F2945F10A}"/>
              </a:ext>
            </a:extLst>
          </p:cNvPr>
          <p:cNvSpPr txBox="1"/>
          <p:nvPr/>
        </p:nvSpPr>
        <p:spPr>
          <a:xfrm>
            <a:off x="2421642" y="1013344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C180CA-5A2F-49EE-68E0-C4AC71F36761}"/>
              </a:ext>
            </a:extLst>
          </p:cNvPr>
          <p:cNvSpPr/>
          <p:nvPr/>
        </p:nvSpPr>
        <p:spPr>
          <a:xfrm>
            <a:off x="3325865" y="1705688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BD4058-C3D0-8A9F-0542-A08EA6EBECAB}"/>
              </a:ext>
            </a:extLst>
          </p:cNvPr>
          <p:cNvSpPr txBox="1"/>
          <p:nvPr/>
        </p:nvSpPr>
        <p:spPr>
          <a:xfrm>
            <a:off x="2487332" y="3708936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argc</a:t>
            </a:r>
            <a:endParaRPr lang="en-US" sz="16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FC3561-7788-E5D7-1240-3D3E583A72BD}"/>
              </a:ext>
            </a:extLst>
          </p:cNvPr>
          <p:cNvSpPr/>
          <p:nvPr/>
        </p:nvSpPr>
        <p:spPr>
          <a:xfrm>
            <a:off x="3165725" y="370372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785A7D-9AFF-427E-7B6A-3A0788FECB7A}"/>
              </a:ext>
            </a:extLst>
          </p:cNvPr>
          <p:cNvSpPr txBox="1"/>
          <p:nvPr/>
        </p:nvSpPr>
        <p:spPr>
          <a:xfrm>
            <a:off x="2487332" y="3247220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argv</a:t>
            </a:r>
            <a:endParaRPr lang="en-US" sz="16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3EDB4C0-FEB5-90EC-77F4-3194CA828552}"/>
              </a:ext>
            </a:extLst>
          </p:cNvPr>
          <p:cNvSpPr/>
          <p:nvPr/>
        </p:nvSpPr>
        <p:spPr>
          <a:xfrm>
            <a:off x="3165725" y="324200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7A1B778-1699-6996-F4E0-450510D944DA}"/>
              </a:ext>
            </a:extLst>
          </p:cNvPr>
          <p:cNvSpPr txBox="1"/>
          <p:nvPr/>
        </p:nvSpPr>
        <p:spPr>
          <a:xfrm>
            <a:off x="8290402" y="859597"/>
            <a:ext cx="2989921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.% ./extract –c 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(space between c and 3)</a:t>
            </a:r>
          </a:p>
          <a:p>
            <a:r>
              <a:rPr lang="en-US" sz="2000" dirty="0">
                <a:solidFill>
                  <a:srgbClr val="FF0000"/>
                </a:solidFill>
              </a:rPr>
              <a:t>These are the contents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A313636-D5CC-E26A-0341-F0C11C0E44AF}"/>
              </a:ext>
            </a:extLst>
          </p:cNvPr>
          <p:cNvSpPr txBox="1"/>
          <p:nvPr/>
        </p:nvSpPr>
        <p:spPr>
          <a:xfrm>
            <a:off x="2416089" y="684921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argv+3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73380EC-3554-2F70-CFD2-CE9E4ED33CAB}"/>
              </a:ext>
            </a:extLst>
          </p:cNvPr>
          <p:cNvSpPr/>
          <p:nvPr/>
        </p:nvSpPr>
        <p:spPr>
          <a:xfrm>
            <a:off x="3312598" y="626980"/>
            <a:ext cx="843853" cy="35772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NULL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0DA7DE6-D29F-7634-52B8-9DE0D8F9A992}"/>
              </a:ext>
            </a:extLst>
          </p:cNvPr>
          <p:cNvCxnSpPr>
            <a:cxnSpLocks/>
          </p:cNvCxnSpPr>
          <p:nvPr/>
        </p:nvCxnSpPr>
        <p:spPr>
          <a:xfrm flipV="1">
            <a:off x="3405962" y="2055050"/>
            <a:ext cx="0" cy="140229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3FAAC15-464D-9CED-D2F0-9E02F1497376}"/>
              </a:ext>
            </a:extLst>
          </p:cNvPr>
          <p:cNvCxnSpPr>
            <a:cxnSpLocks/>
          </p:cNvCxnSpPr>
          <p:nvPr/>
        </p:nvCxnSpPr>
        <p:spPr>
          <a:xfrm>
            <a:off x="3961189" y="1947016"/>
            <a:ext cx="634321" cy="188345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F5EDBA1-0C56-A1B3-8F67-4A7A0022E77C}"/>
              </a:ext>
            </a:extLst>
          </p:cNvPr>
          <p:cNvCxnSpPr>
            <a:cxnSpLocks/>
          </p:cNvCxnSpPr>
          <p:nvPr/>
        </p:nvCxnSpPr>
        <p:spPr>
          <a:xfrm>
            <a:off x="3782806" y="1542069"/>
            <a:ext cx="1360184" cy="104932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62AC0E5-0BB9-42A1-A01F-F9526366C147}"/>
              </a:ext>
            </a:extLst>
          </p:cNvPr>
          <p:cNvCxnSpPr>
            <a:cxnSpLocks/>
          </p:cNvCxnSpPr>
          <p:nvPr/>
        </p:nvCxnSpPr>
        <p:spPr>
          <a:xfrm>
            <a:off x="3782806" y="1190741"/>
            <a:ext cx="1401940" cy="225336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D73FA7D4-B522-0451-0CEE-5D620ADC87D9}"/>
              </a:ext>
            </a:extLst>
          </p:cNvPr>
          <p:cNvSpPr/>
          <p:nvPr/>
        </p:nvSpPr>
        <p:spPr>
          <a:xfrm>
            <a:off x="4595510" y="380654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8C6F2-3F57-F459-A541-47657CE9D976}"/>
              </a:ext>
            </a:extLst>
          </p:cNvPr>
          <p:cNvSpPr/>
          <p:nvPr/>
        </p:nvSpPr>
        <p:spPr>
          <a:xfrm>
            <a:off x="4961730" y="380654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/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9AA615A-C2CF-3585-C53E-FDD046C21A36}"/>
              </a:ext>
            </a:extLst>
          </p:cNvPr>
          <p:cNvSpPr/>
          <p:nvPr/>
        </p:nvSpPr>
        <p:spPr>
          <a:xfrm>
            <a:off x="5350506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4A28BA0-A5F0-DECE-7AF8-1FE35EAF75D4}"/>
              </a:ext>
            </a:extLst>
          </p:cNvPr>
          <p:cNvSpPr/>
          <p:nvPr/>
        </p:nvSpPr>
        <p:spPr>
          <a:xfrm>
            <a:off x="5739282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x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6687588-D4A2-39E8-12DA-BD4DE6A00A48}"/>
              </a:ext>
            </a:extLst>
          </p:cNvPr>
          <p:cNvSpPr/>
          <p:nvPr/>
        </p:nvSpPr>
        <p:spPr>
          <a:xfrm>
            <a:off x="6128058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940C1FA-5947-9752-8B13-9C6D754C1538}"/>
              </a:ext>
            </a:extLst>
          </p:cNvPr>
          <p:cNvSpPr/>
          <p:nvPr/>
        </p:nvSpPr>
        <p:spPr>
          <a:xfrm>
            <a:off x="6516834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29A0257-F356-7002-E8FA-11EFBE33807A}"/>
              </a:ext>
            </a:extLst>
          </p:cNvPr>
          <p:cNvSpPr/>
          <p:nvPr/>
        </p:nvSpPr>
        <p:spPr>
          <a:xfrm>
            <a:off x="6905610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E4AD597-8A06-8CA2-AD52-359E3A8ECC44}"/>
              </a:ext>
            </a:extLst>
          </p:cNvPr>
          <p:cNvSpPr/>
          <p:nvPr/>
        </p:nvSpPr>
        <p:spPr>
          <a:xfrm>
            <a:off x="7294386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ADAC273-F88D-991F-B1CB-81E8EDE81228}"/>
              </a:ext>
            </a:extLst>
          </p:cNvPr>
          <p:cNvSpPr/>
          <p:nvPr/>
        </p:nvSpPr>
        <p:spPr>
          <a:xfrm>
            <a:off x="7675643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FF3486-3452-E268-1C29-0732E9D7A414}"/>
              </a:ext>
            </a:extLst>
          </p:cNvPr>
          <p:cNvSpPr/>
          <p:nvPr/>
        </p:nvSpPr>
        <p:spPr>
          <a:xfrm>
            <a:off x="8054856" y="380346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19EE4D9-DDEA-3546-0FC7-DE3C6328F772}"/>
              </a:ext>
            </a:extLst>
          </p:cNvPr>
          <p:cNvSpPr/>
          <p:nvPr/>
        </p:nvSpPr>
        <p:spPr>
          <a:xfrm>
            <a:off x="5142990" y="254502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-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ED64079-C7A4-FB82-30B9-8AC880E4CC35}"/>
              </a:ext>
            </a:extLst>
          </p:cNvPr>
          <p:cNvSpPr/>
          <p:nvPr/>
        </p:nvSpPr>
        <p:spPr>
          <a:xfrm>
            <a:off x="5524247" y="254502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465FFAB-5B19-0A3A-98D7-58AD0FD9A0D6}"/>
              </a:ext>
            </a:extLst>
          </p:cNvPr>
          <p:cNvSpPr/>
          <p:nvPr/>
        </p:nvSpPr>
        <p:spPr>
          <a:xfrm>
            <a:off x="5903460" y="2545027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8279EB2-38C3-40C1-588B-0EE0CEB1482F}"/>
              </a:ext>
            </a:extLst>
          </p:cNvPr>
          <p:cNvSpPr/>
          <p:nvPr/>
        </p:nvSpPr>
        <p:spPr>
          <a:xfrm>
            <a:off x="5237843" y="118409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83E9878-D0B1-241B-D486-6182DFD9AF96}"/>
              </a:ext>
            </a:extLst>
          </p:cNvPr>
          <p:cNvSpPr/>
          <p:nvPr/>
        </p:nvSpPr>
        <p:spPr>
          <a:xfrm>
            <a:off x="5617056" y="118409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70E0E84-EF91-79E9-D3CA-AA09ACBED7A1}"/>
              </a:ext>
            </a:extLst>
          </p:cNvPr>
          <p:cNvGrpSpPr/>
          <p:nvPr/>
        </p:nvGrpSpPr>
        <p:grpSpPr>
          <a:xfrm>
            <a:off x="4562070" y="3081508"/>
            <a:ext cx="4609065" cy="953609"/>
            <a:chOff x="2686702" y="3044963"/>
            <a:chExt cx="4609065" cy="953609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6980C67-31F5-18B5-2EE5-8EEE27C94D3C}"/>
                </a:ext>
              </a:extLst>
            </p:cNvPr>
            <p:cNvSpPr txBox="1"/>
            <p:nvPr/>
          </p:nvSpPr>
          <p:spPr>
            <a:xfrm>
              <a:off x="4831631" y="3044963"/>
              <a:ext cx="2464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8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 = 'c'</a:t>
              </a:r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EAAEB0C-82C5-8CB0-CBF8-BC2E4CF177CA}"/>
                </a:ext>
              </a:extLst>
            </p:cNvPr>
            <p:cNvSpPr txBox="1"/>
            <p:nvPr/>
          </p:nvSpPr>
          <p:spPr>
            <a:xfrm>
              <a:off x="2686702" y="3145917"/>
              <a:ext cx="1704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= '.'</a:t>
              </a:r>
              <a:endParaRPr lang="en-US" dirty="0"/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B0AC1046-CD44-2DBD-15DE-283EB4D711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87406" y="3457568"/>
              <a:ext cx="280062" cy="541004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7EB351A-90DF-E989-8FAE-EFABC3A38847}"/>
                </a:ext>
              </a:extLst>
            </p:cNvPr>
            <p:cNvCxnSpPr>
              <a:cxnSpLocks/>
            </p:cNvCxnSpPr>
            <p:nvPr/>
          </p:nvCxnSpPr>
          <p:spPr>
            <a:xfrm>
              <a:off x="5716126" y="3379952"/>
              <a:ext cx="294870" cy="423027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5A7B306-2693-42EF-70BB-64C452599BBC}"/>
              </a:ext>
            </a:extLst>
          </p:cNvPr>
          <p:cNvGrpSpPr/>
          <p:nvPr/>
        </p:nvGrpSpPr>
        <p:grpSpPr>
          <a:xfrm>
            <a:off x="5447053" y="534368"/>
            <a:ext cx="2464136" cy="802344"/>
            <a:chOff x="3030964" y="3053874"/>
            <a:chExt cx="2464136" cy="802344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5A82B6C-2AEE-05F8-AA53-702E968EB014}"/>
                </a:ext>
              </a:extLst>
            </p:cNvPr>
            <p:cNvSpPr txBox="1"/>
            <p:nvPr/>
          </p:nvSpPr>
          <p:spPr>
            <a:xfrm>
              <a:off x="3030964" y="3053874"/>
              <a:ext cx="2464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+ 2) = '3'</a:t>
              </a:r>
              <a:endParaRPr lang="en-US" dirty="0"/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1A9D5CCB-8427-338C-F55F-F6ADAF679B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0964" y="3366760"/>
              <a:ext cx="236911" cy="489458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84FFD60-88BA-3F23-7AE8-762DCAA4742D}"/>
              </a:ext>
            </a:extLst>
          </p:cNvPr>
          <p:cNvGrpSpPr/>
          <p:nvPr/>
        </p:nvGrpSpPr>
        <p:grpSpPr>
          <a:xfrm>
            <a:off x="5731763" y="1883894"/>
            <a:ext cx="2970685" cy="797217"/>
            <a:chOff x="3315674" y="4403400"/>
            <a:chExt cx="2970685" cy="797217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05ECCCE-FBA6-1EB8-A1BA-BFC3561557DB}"/>
                </a:ext>
              </a:extLst>
            </p:cNvPr>
            <p:cNvSpPr txBox="1"/>
            <p:nvPr/>
          </p:nvSpPr>
          <p:spPr>
            <a:xfrm>
              <a:off x="3315674" y="4403400"/>
              <a:ext cx="29706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+ 1)+1) = 'c'</a:t>
              </a:r>
              <a:endParaRPr lang="en-US" dirty="0"/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94BFB40B-62A4-AA55-9FAB-0BDCDC2B91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23193" y="4716286"/>
              <a:ext cx="229392" cy="484331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2758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D910-21A8-9542-BE61-9816F6BD6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991" y="81831"/>
            <a:ext cx="11139645" cy="425130"/>
          </a:xfrm>
        </p:spPr>
        <p:txBody>
          <a:bodyPr/>
          <a:lstStyle/>
          <a:p>
            <a:r>
              <a:rPr lang="en-US" dirty="0"/>
              <a:t>Array of Pointers: main() : </a:t>
            </a:r>
            <a:r>
              <a:rPr lang="en-US" dirty="0" err="1"/>
              <a:t>argc</a:t>
            </a:r>
            <a:r>
              <a:rPr lang="en-US" dirty="0"/>
              <a:t>, </a:t>
            </a:r>
            <a:r>
              <a:rPr lang="en-US" dirty="0" err="1"/>
              <a:t>argv</a:t>
            </a:r>
            <a:r>
              <a:rPr lang="en-US" dirty="0"/>
              <a:t> Character Address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0C64616-041F-364C-B33B-2E1CDEA6BE84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3B8B2-744D-F3AB-9B38-265392DAB38A}"/>
              </a:ext>
            </a:extLst>
          </p:cNvPr>
          <p:cNvSpPr txBox="1"/>
          <p:nvPr/>
        </p:nvSpPr>
        <p:spPr>
          <a:xfrm>
            <a:off x="1640412" y="2888631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33F72D-BABF-2278-F9C7-1571B3A38264}"/>
              </a:ext>
            </a:extLst>
          </p:cNvPr>
          <p:cNvSpPr txBox="1"/>
          <p:nvPr/>
        </p:nvSpPr>
        <p:spPr>
          <a:xfrm>
            <a:off x="1643449" y="2547091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AEACFA6-0C5C-FA6D-5B41-6ABF0A0279D1}"/>
              </a:ext>
            </a:extLst>
          </p:cNvPr>
          <p:cNvSpPr/>
          <p:nvPr/>
        </p:nvSpPr>
        <p:spPr>
          <a:xfrm>
            <a:off x="2524089" y="2547092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0B292FC-C979-4736-5BDE-3A3F2945F10A}"/>
              </a:ext>
            </a:extLst>
          </p:cNvPr>
          <p:cNvSpPr txBox="1"/>
          <p:nvPr/>
        </p:nvSpPr>
        <p:spPr>
          <a:xfrm>
            <a:off x="1618991" y="2210642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C180CA-5A2F-49EE-68E0-C4AC71F36761}"/>
              </a:ext>
            </a:extLst>
          </p:cNvPr>
          <p:cNvSpPr/>
          <p:nvPr/>
        </p:nvSpPr>
        <p:spPr>
          <a:xfrm>
            <a:off x="2523214" y="2902986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BD4058-C3D0-8A9F-0542-A08EA6EBECAB}"/>
              </a:ext>
            </a:extLst>
          </p:cNvPr>
          <p:cNvSpPr txBox="1"/>
          <p:nvPr/>
        </p:nvSpPr>
        <p:spPr>
          <a:xfrm>
            <a:off x="1684681" y="4906234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argc</a:t>
            </a:r>
            <a:endParaRPr lang="en-US" sz="16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FC3561-7788-E5D7-1240-3D3E583A72BD}"/>
              </a:ext>
            </a:extLst>
          </p:cNvPr>
          <p:cNvSpPr/>
          <p:nvPr/>
        </p:nvSpPr>
        <p:spPr>
          <a:xfrm>
            <a:off x="2363074" y="4901021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785A7D-9AFF-427E-7B6A-3A0788FECB7A}"/>
              </a:ext>
            </a:extLst>
          </p:cNvPr>
          <p:cNvSpPr txBox="1"/>
          <p:nvPr/>
        </p:nvSpPr>
        <p:spPr>
          <a:xfrm>
            <a:off x="1684681" y="4444518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argv</a:t>
            </a:r>
            <a:endParaRPr lang="en-US" sz="16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3EDB4C0-FEB5-90EC-77F4-3194CA828552}"/>
              </a:ext>
            </a:extLst>
          </p:cNvPr>
          <p:cNvSpPr/>
          <p:nvPr/>
        </p:nvSpPr>
        <p:spPr>
          <a:xfrm>
            <a:off x="2363074" y="443930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7A1B778-1699-6996-F4E0-450510D944DA}"/>
              </a:ext>
            </a:extLst>
          </p:cNvPr>
          <p:cNvSpPr txBox="1"/>
          <p:nvPr/>
        </p:nvSpPr>
        <p:spPr>
          <a:xfrm>
            <a:off x="4987550" y="1589410"/>
            <a:ext cx="3345788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.% ./extract –c3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(no space between c and 3)</a:t>
            </a:r>
          </a:p>
          <a:p>
            <a:r>
              <a:rPr lang="en-US" sz="2000" dirty="0">
                <a:solidFill>
                  <a:srgbClr val="FF0000"/>
                </a:solidFill>
              </a:rPr>
              <a:t>These are the addresses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73380EC-3554-2F70-CFD2-CE9E4ED33CAB}"/>
              </a:ext>
            </a:extLst>
          </p:cNvPr>
          <p:cNvSpPr/>
          <p:nvPr/>
        </p:nvSpPr>
        <p:spPr>
          <a:xfrm>
            <a:off x="2517930" y="2154542"/>
            <a:ext cx="843853" cy="35772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NULL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0DA7DE6-D29F-7634-52B8-9DE0D8F9A992}"/>
              </a:ext>
            </a:extLst>
          </p:cNvPr>
          <p:cNvCxnSpPr>
            <a:cxnSpLocks/>
          </p:cNvCxnSpPr>
          <p:nvPr/>
        </p:nvCxnSpPr>
        <p:spPr>
          <a:xfrm flipV="1">
            <a:off x="2603311" y="3252348"/>
            <a:ext cx="0" cy="140229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3FAAC15-464D-9CED-D2F0-9E02F1497376}"/>
              </a:ext>
            </a:extLst>
          </p:cNvPr>
          <p:cNvCxnSpPr>
            <a:cxnSpLocks/>
          </p:cNvCxnSpPr>
          <p:nvPr/>
        </p:nvCxnSpPr>
        <p:spPr>
          <a:xfrm>
            <a:off x="3158538" y="3144314"/>
            <a:ext cx="1904039" cy="1843266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F5EDBA1-0C56-A1B3-8F67-4A7A0022E77C}"/>
              </a:ext>
            </a:extLst>
          </p:cNvPr>
          <p:cNvCxnSpPr>
            <a:cxnSpLocks/>
          </p:cNvCxnSpPr>
          <p:nvPr/>
        </p:nvCxnSpPr>
        <p:spPr>
          <a:xfrm>
            <a:off x="3193955" y="2720613"/>
            <a:ext cx="2416102" cy="1054891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D73FA7D4-B522-0451-0CEE-5D620ADC87D9}"/>
              </a:ext>
            </a:extLst>
          </p:cNvPr>
          <p:cNvSpPr/>
          <p:nvPr/>
        </p:nvSpPr>
        <p:spPr>
          <a:xfrm>
            <a:off x="5062577" y="4990661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8C6F2-3F57-F459-A541-47657CE9D976}"/>
              </a:ext>
            </a:extLst>
          </p:cNvPr>
          <p:cNvSpPr/>
          <p:nvPr/>
        </p:nvSpPr>
        <p:spPr>
          <a:xfrm>
            <a:off x="5428797" y="4990661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/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9AA615A-C2CF-3585-C53E-FDD046C21A36}"/>
              </a:ext>
            </a:extLst>
          </p:cNvPr>
          <p:cNvSpPr/>
          <p:nvPr/>
        </p:nvSpPr>
        <p:spPr>
          <a:xfrm>
            <a:off x="5817573" y="4987580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4A28BA0-A5F0-DECE-7AF8-1FE35EAF75D4}"/>
              </a:ext>
            </a:extLst>
          </p:cNvPr>
          <p:cNvSpPr/>
          <p:nvPr/>
        </p:nvSpPr>
        <p:spPr>
          <a:xfrm>
            <a:off x="6206349" y="4987580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x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6687588-D4A2-39E8-12DA-BD4DE6A00A48}"/>
              </a:ext>
            </a:extLst>
          </p:cNvPr>
          <p:cNvSpPr/>
          <p:nvPr/>
        </p:nvSpPr>
        <p:spPr>
          <a:xfrm>
            <a:off x="6595125" y="4987580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940C1FA-5947-9752-8B13-9C6D754C1538}"/>
              </a:ext>
            </a:extLst>
          </p:cNvPr>
          <p:cNvSpPr/>
          <p:nvPr/>
        </p:nvSpPr>
        <p:spPr>
          <a:xfrm>
            <a:off x="6983901" y="4987580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29A0257-F356-7002-E8FA-11EFBE33807A}"/>
              </a:ext>
            </a:extLst>
          </p:cNvPr>
          <p:cNvSpPr/>
          <p:nvPr/>
        </p:nvSpPr>
        <p:spPr>
          <a:xfrm>
            <a:off x="7372677" y="4987580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E4AD597-8A06-8CA2-AD52-359E3A8ECC44}"/>
              </a:ext>
            </a:extLst>
          </p:cNvPr>
          <p:cNvSpPr/>
          <p:nvPr/>
        </p:nvSpPr>
        <p:spPr>
          <a:xfrm>
            <a:off x="7761453" y="4987580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ADAC273-F88D-991F-B1CB-81E8EDE81228}"/>
              </a:ext>
            </a:extLst>
          </p:cNvPr>
          <p:cNvSpPr/>
          <p:nvPr/>
        </p:nvSpPr>
        <p:spPr>
          <a:xfrm>
            <a:off x="8142710" y="4987580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FF3486-3452-E268-1C29-0732E9D7A414}"/>
              </a:ext>
            </a:extLst>
          </p:cNvPr>
          <p:cNvSpPr/>
          <p:nvPr/>
        </p:nvSpPr>
        <p:spPr>
          <a:xfrm>
            <a:off x="8521923" y="4987580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19EE4D9-DDEA-3546-0FC7-DE3C6328F772}"/>
              </a:ext>
            </a:extLst>
          </p:cNvPr>
          <p:cNvSpPr/>
          <p:nvPr/>
        </p:nvSpPr>
        <p:spPr>
          <a:xfrm>
            <a:off x="5610057" y="37291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-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ED64079-C7A4-FB82-30B9-8AC880E4CC35}"/>
              </a:ext>
            </a:extLst>
          </p:cNvPr>
          <p:cNvSpPr/>
          <p:nvPr/>
        </p:nvSpPr>
        <p:spPr>
          <a:xfrm>
            <a:off x="5991314" y="37291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465FFAB-5B19-0A3A-98D7-58AD0FD9A0D6}"/>
              </a:ext>
            </a:extLst>
          </p:cNvPr>
          <p:cNvSpPr/>
          <p:nvPr/>
        </p:nvSpPr>
        <p:spPr>
          <a:xfrm>
            <a:off x="6773015" y="37291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8279EB2-38C3-40C1-588B-0EE0CEB1482F}"/>
              </a:ext>
            </a:extLst>
          </p:cNvPr>
          <p:cNvSpPr/>
          <p:nvPr/>
        </p:nvSpPr>
        <p:spPr>
          <a:xfrm>
            <a:off x="6382164" y="3744948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70E0E84-EF91-79E9-D3CA-AA09ACBED7A1}"/>
              </a:ext>
            </a:extLst>
          </p:cNvPr>
          <p:cNvGrpSpPr/>
          <p:nvPr/>
        </p:nvGrpSpPr>
        <p:grpSpPr>
          <a:xfrm>
            <a:off x="4155832" y="3008352"/>
            <a:ext cx="4342636" cy="2068323"/>
            <a:chOff x="1813397" y="1787692"/>
            <a:chExt cx="4342636" cy="2068323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6980C67-31F5-18B5-2EE5-8EEE27C94D3C}"/>
                </a:ext>
              </a:extLst>
            </p:cNvPr>
            <p:cNvSpPr txBox="1"/>
            <p:nvPr/>
          </p:nvSpPr>
          <p:spPr>
            <a:xfrm>
              <a:off x="4831631" y="3044963"/>
              <a:ext cx="13244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8</a:t>
              </a:r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EAAEB0C-82C5-8CB0-CBF8-BC2E4CF177CA}"/>
                </a:ext>
              </a:extLst>
            </p:cNvPr>
            <p:cNvSpPr txBox="1"/>
            <p:nvPr/>
          </p:nvSpPr>
          <p:spPr>
            <a:xfrm rot="2713494">
              <a:off x="963901" y="2637188"/>
              <a:ext cx="2068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 err="1">
                  <a:solidFill>
                    <a:srgbClr val="2C895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or *(</a:t>
              </a:r>
              <a:r>
                <a:rPr lang="en-US" sz="1800" dirty="0" err="1">
                  <a:solidFill>
                    <a:srgbClr val="2C895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+ 0) </a:t>
              </a:r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7EB351A-90DF-E989-8FAE-EFABC3A38847}"/>
                </a:ext>
              </a:extLst>
            </p:cNvPr>
            <p:cNvCxnSpPr>
              <a:cxnSpLocks/>
            </p:cNvCxnSpPr>
            <p:nvPr/>
          </p:nvCxnSpPr>
          <p:spPr>
            <a:xfrm>
              <a:off x="5844439" y="3370753"/>
              <a:ext cx="146464" cy="383318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84FFD60-88BA-3F23-7AE8-762DCAA4742D}"/>
              </a:ext>
            </a:extLst>
          </p:cNvPr>
          <p:cNvGrpSpPr/>
          <p:nvPr/>
        </p:nvGrpSpPr>
        <p:grpSpPr>
          <a:xfrm>
            <a:off x="6181943" y="3068009"/>
            <a:ext cx="2084225" cy="676939"/>
            <a:chOff x="3315674" y="4403400"/>
            <a:chExt cx="2084225" cy="676939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05ECCCE-FBA6-1EB8-A1BA-BFC3561557DB}"/>
                </a:ext>
              </a:extLst>
            </p:cNvPr>
            <p:cNvSpPr txBox="1"/>
            <p:nvPr/>
          </p:nvSpPr>
          <p:spPr>
            <a:xfrm>
              <a:off x="3315674" y="4403400"/>
              <a:ext cx="20842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+ 1) + 2</a:t>
              </a:r>
              <a:endParaRPr lang="en-US" dirty="0"/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94BFB40B-62A4-AA55-9FAB-0BDCDC2B91DA}"/>
                </a:ext>
              </a:extLst>
            </p:cNvPr>
            <p:cNvCxnSpPr>
              <a:cxnSpLocks/>
              <a:endCxn id="68" idx="0"/>
            </p:cNvCxnSpPr>
            <p:nvPr/>
          </p:nvCxnSpPr>
          <p:spPr>
            <a:xfrm>
              <a:off x="3631157" y="4711007"/>
              <a:ext cx="75367" cy="369332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2681E9E-D4CB-761A-D8E8-BA260C222D2B}"/>
              </a:ext>
            </a:extLst>
          </p:cNvPr>
          <p:cNvSpPr txBox="1"/>
          <p:nvPr/>
        </p:nvSpPr>
        <p:spPr>
          <a:xfrm rot="1263649">
            <a:off x="3631677" y="2838530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</a:t>
            </a:r>
            <a:r>
              <a:rPr lang="en-US" sz="18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8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468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D910-21A8-9542-BE61-9816F6BD6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991" y="81831"/>
            <a:ext cx="11139645" cy="425130"/>
          </a:xfrm>
        </p:spPr>
        <p:txBody>
          <a:bodyPr/>
          <a:lstStyle/>
          <a:p>
            <a:r>
              <a:rPr lang="en-US" dirty="0"/>
              <a:t>main() Command line arguments: </a:t>
            </a:r>
            <a:r>
              <a:rPr lang="en-US" dirty="0" err="1"/>
              <a:t>argc</a:t>
            </a:r>
            <a:r>
              <a:rPr lang="en-US" dirty="0"/>
              <a:t>, </a:t>
            </a:r>
            <a:r>
              <a:rPr lang="en-US" dirty="0" err="1"/>
              <a:t>argv</a:t>
            </a:r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0C64616-041F-364C-B33B-2E1CDEA6BE84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064F7A-D72F-3FD0-B4F1-73CFF5B1F00C}"/>
              </a:ext>
            </a:extLst>
          </p:cNvPr>
          <p:cNvSpPr/>
          <p:nvPr/>
        </p:nvSpPr>
        <p:spPr>
          <a:xfrm>
            <a:off x="836922" y="1201795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3B8B2-744D-F3AB-9B38-265392DAB38A}"/>
              </a:ext>
            </a:extLst>
          </p:cNvPr>
          <p:cNvSpPr txBox="1"/>
          <p:nvPr/>
        </p:nvSpPr>
        <p:spPr>
          <a:xfrm>
            <a:off x="-35043" y="1887810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33F72D-BABF-2278-F9C7-1571B3A38264}"/>
              </a:ext>
            </a:extLst>
          </p:cNvPr>
          <p:cNvSpPr txBox="1"/>
          <p:nvPr/>
        </p:nvSpPr>
        <p:spPr>
          <a:xfrm>
            <a:off x="-32006" y="1546270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argv+1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AEACFA6-0C5C-FA6D-5B41-6ABF0A0279D1}"/>
              </a:ext>
            </a:extLst>
          </p:cNvPr>
          <p:cNvSpPr/>
          <p:nvPr/>
        </p:nvSpPr>
        <p:spPr>
          <a:xfrm>
            <a:off x="848634" y="1546271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0B292FC-C979-4736-5BDE-3A3F2945F10A}"/>
              </a:ext>
            </a:extLst>
          </p:cNvPr>
          <p:cNvSpPr txBox="1"/>
          <p:nvPr/>
        </p:nvSpPr>
        <p:spPr>
          <a:xfrm>
            <a:off x="-56464" y="1209821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C180CA-5A2F-49EE-68E0-C4AC71F36761}"/>
              </a:ext>
            </a:extLst>
          </p:cNvPr>
          <p:cNvSpPr/>
          <p:nvPr/>
        </p:nvSpPr>
        <p:spPr>
          <a:xfrm>
            <a:off x="847759" y="1902165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BD4058-C3D0-8A9F-0542-A08EA6EBECAB}"/>
              </a:ext>
            </a:extLst>
          </p:cNvPr>
          <p:cNvSpPr txBox="1"/>
          <p:nvPr/>
        </p:nvSpPr>
        <p:spPr>
          <a:xfrm>
            <a:off x="91755" y="3911641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argc</a:t>
            </a:r>
            <a:endParaRPr lang="en-US" sz="16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FC3561-7788-E5D7-1240-3D3E583A72BD}"/>
              </a:ext>
            </a:extLst>
          </p:cNvPr>
          <p:cNvSpPr/>
          <p:nvPr/>
        </p:nvSpPr>
        <p:spPr>
          <a:xfrm>
            <a:off x="770148" y="3906428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7785A7D-9AFF-427E-7B6A-3A0788FECB7A}"/>
              </a:ext>
            </a:extLst>
          </p:cNvPr>
          <p:cNvSpPr txBox="1"/>
          <p:nvPr/>
        </p:nvSpPr>
        <p:spPr>
          <a:xfrm>
            <a:off x="91755" y="3449925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argv</a:t>
            </a:r>
            <a:endParaRPr lang="en-US" sz="16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3EDB4C0-FEB5-90EC-77F4-3194CA828552}"/>
              </a:ext>
            </a:extLst>
          </p:cNvPr>
          <p:cNvSpPr/>
          <p:nvPr/>
        </p:nvSpPr>
        <p:spPr>
          <a:xfrm>
            <a:off x="770148" y="344471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7A1B778-1699-6996-F4E0-450510D944DA}"/>
              </a:ext>
            </a:extLst>
          </p:cNvPr>
          <p:cNvSpPr txBox="1"/>
          <p:nvPr/>
        </p:nvSpPr>
        <p:spPr>
          <a:xfrm>
            <a:off x="788344" y="4550494"/>
            <a:ext cx="2989921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.% ./extract –c 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(space between c and 3)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A313636-D5CC-E26A-0341-F0C11C0E44AF}"/>
              </a:ext>
            </a:extLst>
          </p:cNvPr>
          <p:cNvSpPr txBox="1"/>
          <p:nvPr/>
        </p:nvSpPr>
        <p:spPr>
          <a:xfrm>
            <a:off x="-62017" y="881398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argv+3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73380EC-3554-2F70-CFD2-CE9E4ED33CAB}"/>
              </a:ext>
            </a:extLst>
          </p:cNvPr>
          <p:cNvSpPr/>
          <p:nvPr/>
        </p:nvSpPr>
        <p:spPr>
          <a:xfrm>
            <a:off x="834492" y="823457"/>
            <a:ext cx="843853" cy="35772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NULL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0DA7DE6-D29F-7634-52B8-9DE0D8F9A992}"/>
              </a:ext>
            </a:extLst>
          </p:cNvPr>
          <p:cNvCxnSpPr>
            <a:cxnSpLocks/>
          </p:cNvCxnSpPr>
          <p:nvPr/>
        </p:nvCxnSpPr>
        <p:spPr>
          <a:xfrm flipV="1">
            <a:off x="927856" y="2251527"/>
            <a:ext cx="0" cy="140229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3FAAC15-464D-9CED-D2F0-9E02F1497376}"/>
              </a:ext>
            </a:extLst>
          </p:cNvPr>
          <p:cNvCxnSpPr>
            <a:cxnSpLocks/>
          </p:cNvCxnSpPr>
          <p:nvPr/>
        </p:nvCxnSpPr>
        <p:spPr>
          <a:xfrm>
            <a:off x="1304700" y="2080371"/>
            <a:ext cx="812704" cy="1946577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F5EDBA1-0C56-A1B3-8F67-4A7A0022E77C}"/>
              </a:ext>
            </a:extLst>
          </p:cNvPr>
          <p:cNvCxnSpPr>
            <a:cxnSpLocks/>
          </p:cNvCxnSpPr>
          <p:nvPr/>
        </p:nvCxnSpPr>
        <p:spPr>
          <a:xfrm>
            <a:off x="1304700" y="1738546"/>
            <a:ext cx="1360184" cy="104932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62AC0E5-0BB9-42A1-A01F-F9526366C147}"/>
              </a:ext>
            </a:extLst>
          </p:cNvPr>
          <p:cNvCxnSpPr>
            <a:cxnSpLocks/>
          </p:cNvCxnSpPr>
          <p:nvPr/>
        </p:nvCxnSpPr>
        <p:spPr>
          <a:xfrm>
            <a:off x="1304700" y="1387218"/>
            <a:ext cx="1401940" cy="225336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D73FA7D4-B522-0451-0CEE-5D620ADC87D9}"/>
              </a:ext>
            </a:extLst>
          </p:cNvPr>
          <p:cNvSpPr/>
          <p:nvPr/>
        </p:nvSpPr>
        <p:spPr>
          <a:xfrm>
            <a:off x="2117404" y="400302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68C6F2-3F57-F459-A541-47657CE9D976}"/>
              </a:ext>
            </a:extLst>
          </p:cNvPr>
          <p:cNvSpPr/>
          <p:nvPr/>
        </p:nvSpPr>
        <p:spPr>
          <a:xfrm>
            <a:off x="2483624" y="400302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/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9AA615A-C2CF-3585-C53E-FDD046C21A36}"/>
              </a:ext>
            </a:extLst>
          </p:cNvPr>
          <p:cNvSpPr/>
          <p:nvPr/>
        </p:nvSpPr>
        <p:spPr>
          <a:xfrm>
            <a:off x="2872400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4A28BA0-A5F0-DECE-7AF8-1FE35EAF75D4}"/>
              </a:ext>
            </a:extLst>
          </p:cNvPr>
          <p:cNvSpPr/>
          <p:nvPr/>
        </p:nvSpPr>
        <p:spPr>
          <a:xfrm>
            <a:off x="3261176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x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6687588-D4A2-39E8-12DA-BD4DE6A00A48}"/>
              </a:ext>
            </a:extLst>
          </p:cNvPr>
          <p:cNvSpPr/>
          <p:nvPr/>
        </p:nvSpPr>
        <p:spPr>
          <a:xfrm>
            <a:off x="3649952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940C1FA-5947-9752-8B13-9C6D754C1538}"/>
              </a:ext>
            </a:extLst>
          </p:cNvPr>
          <p:cNvSpPr/>
          <p:nvPr/>
        </p:nvSpPr>
        <p:spPr>
          <a:xfrm>
            <a:off x="4038728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29A0257-F356-7002-E8FA-11EFBE33807A}"/>
              </a:ext>
            </a:extLst>
          </p:cNvPr>
          <p:cNvSpPr/>
          <p:nvPr/>
        </p:nvSpPr>
        <p:spPr>
          <a:xfrm>
            <a:off x="4427504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a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E4AD597-8A06-8CA2-AD52-359E3A8ECC44}"/>
              </a:ext>
            </a:extLst>
          </p:cNvPr>
          <p:cNvSpPr/>
          <p:nvPr/>
        </p:nvSpPr>
        <p:spPr>
          <a:xfrm>
            <a:off x="4816280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ADAC273-F88D-991F-B1CB-81E8EDE81228}"/>
              </a:ext>
            </a:extLst>
          </p:cNvPr>
          <p:cNvSpPr/>
          <p:nvPr/>
        </p:nvSpPr>
        <p:spPr>
          <a:xfrm>
            <a:off x="5197537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FF3486-3452-E268-1C29-0732E9D7A414}"/>
              </a:ext>
            </a:extLst>
          </p:cNvPr>
          <p:cNvSpPr/>
          <p:nvPr/>
        </p:nvSpPr>
        <p:spPr>
          <a:xfrm>
            <a:off x="5576750" y="399994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19EE4D9-DDEA-3546-0FC7-DE3C6328F772}"/>
              </a:ext>
            </a:extLst>
          </p:cNvPr>
          <p:cNvSpPr/>
          <p:nvPr/>
        </p:nvSpPr>
        <p:spPr>
          <a:xfrm>
            <a:off x="2664884" y="274150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-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ED64079-C7A4-FB82-30B9-8AC880E4CC35}"/>
              </a:ext>
            </a:extLst>
          </p:cNvPr>
          <p:cNvSpPr/>
          <p:nvPr/>
        </p:nvSpPr>
        <p:spPr>
          <a:xfrm>
            <a:off x="3046141" y="274150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465FFAB-5B19-0A3A-98D7-58AD0FD9A0D6}"/>
              </a:ext>
            </a:extLst>
          </p:cNvPr>
          <p:cNvSpPr/>
          <p:nvPr/>
        </p:nvSpPr>
        <p:spPr>
          <a:xfrm>
            <a:off x="3425354" y="274150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8279EB2-38C3-40C1-588B-0EE0CEB1482F}"/>
              </a:ext>
            </a:extLst>
          </p:cNvPr>
          <p:cNvSpPr/>
          <p:nvPr/>
        </p:nvSpPr>
        <p:spPr>
          <a:xfrm>
            <a:off x="2759737" y="138057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83E9878-D0B1-241B-D486-6182DFD9AF96}"/>
              </a:ext>
            </a:extLst>
          </p:cNvPr>
          <p:cNvSpPr/>
          <p:nvPr/>
        </p:nvSpPr>
        <p:spPr>
          <a:xfrm>
            <a:off x="3138950" y="1380573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70E0E84-EF91-79E9-D3CA-AA09ACBED7A1}"/>
              </a:ext>
            </a:extLst>
          </p:cNvPr>
          <p:cNvGrpSpPr/>
          <p:nvPr/>
        </p:nvGrpSpPr>
        <p:grpSpPr>
          <a:xfrm>
            <a:off x="1917802" y="3325975"/>
            <a:ext cx="4306192" cy="860671"/>
            <a:chOff x="2503006" y="3085561"/>
            <a:chExt cx="4306192" cy="860671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6980C67-31F5-18B5-2EE5-8EEE27C94D3C}"/>
                </a:ext>
              </a:extLst>
            </p:cNvPr>
            <p:cNvSpPr txBox="1"/>
            <p:nvPr/>
          </p:nvSpPr>
          <p:spPr>
            <a:xfrm>
              <a:off x="4328420" y="3085561"/>
              <a:ext cx="248077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+ 8) = '.'</a:t>
              </a:r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EAAEB0C-82C5-8CB0-CBF8-BC2E4CF177CA}"/>
                </a:ext>
              </a:extLst>
            </p:cNvPr>
            <p:cNvSpPr txBox="1"/>
            <p:nvPr/>
          </p:nvSpPr>
          <p:spPr>
            <a:xfrm>
              <a:off x="2503006" y="3157242"/>
              <a:ext cx="15776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='.'</a:t>
              </a:r>
              <a:endParaRPr lang="en-US" dirty="0"/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B0AC1046-CD44-2DBD-15DE-283EB4D711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03861" y="3457568"/>
              <a:ext cx="263607" cy="488664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7EB351A-90DF-E989-8FAE-EFABC3A38847}"/>
                </a:ext>
              </a:extLst>
            </p:cNvPr>
            <p:cNvCxnSpPr>
              <a:cxnSpLocks/>
            </p:cNvCxnSpPr>
            <p:nvPr/>
          </p:nvCxnSpPr>
          <p:spPr>
            <a:xfrm>
              <a:off x="5691945" y="3410327"/>
              <a:ext cx="229436" cy="468819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5A7B306-2693-42EF-70BB-64C452599BBC}"/>
              </a:ext>
            </a:extLst>
          </p:cNvPr>
          <p:cNvGrpSpPr/>
          <p:nvPr/>
        </p:nvGrpSpPr>
        <p:grpSpPr>
          <a:xfrm>
            <a:off x="2968947" y="730845"/>
            <a:ext cx="2464136" cy="802344"/>
            <a:chOff x="3030964" y="3053874"/>
            <a:chExt cx="2464136" cy="802344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5A82B6C-2AEE-05F8-AA53-702E968EB014}"/>
                </a:ext>
              </a:extLst>
            </p:cNvPr>
            <p:cNvSpPr txBox="1"/>
            <p:nvPr/>
          </p:nvSpPr>
          <p:spPr>
            <a:xfrm>
              <a:off x="3030964" y="3053874"/>
              <a:ext cx="2464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+ 2) = '3'</a:t>
              </a:r>
              <a:endParaRPr lang="en-US" dirty="0"/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1A9D5CCB-8427-338C-F55F-F6ADAF679B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0964" y="3366760"/>
              <a:ext cx="236911" cy="489458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84FFD60-88BA-3F23-7AE8-762DCAA4742D}"/>
              </a:ext>
            </a:extLst>
          </p:cNvPr>
          <p:cNvGrpSpPr/>
          <p:nvPr/>
        </p:nvGrpSpPr>
        <p:grpSpPr>
          <a:xfrm>
            <a:off x="2606665" y="2041698"/>
            <a:ext cx="3223959" cy="838780"/>
            <a:chOff x="2668682" y="4364727"/>
            <a:chExt cx="3223959" cy="838780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05ECCCE-FBA6-1EB8-A1BA-BFC3561557DB}"/>
                </a:ext>
              </a:extLst>
            </p:cNvPr>
            <p:cNvSpPr txBox="1"/>
            <p:nvPr/>
          </p:nvSpPr>
          <p:spPr>
            <a:xfrm>
              <a:off x="2668682" y="4364727"/>
              <a:ext cx="3223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+ 1) + 1) = 'c'</a:t>
              </a:r>
              <a:endParaRPr lang="en-US" dirty="0"/>
            </a:p>
          </p:txBody>
        </p: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94BFB40B-62A4-AA55-9FAB-0BDCDC2B91D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23193" y="4716286"/>
              <a:ext cx="229392" cy="487221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E39990F-D5E9-FD0B-D870-89DCBBFCAF60}"/>
              </a:ext>
            </a:extLst>
          </p:cNvPr>
          <p:cNvSpPr txBox="1"/>
          <p:nvPr/>
        </p:nvSpPr>
        <p:spPr>
          <a:xfrm>
            <a:off x="6204014" y="1980422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877AC1-955B-FBA5-8670-3228797D9AAA}"/>
              </a:ext>
            </a:extLst>
          </p:cNvPr>
          <p:cNvSpPr txBox="1"/>
          <p:nvPr/>
        </p:nvSpPr>
        <p:spPr>
          <a:xfrm>
            <a:off x="6207051" y="1638882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BC7614-E51F-22CB-99D2-CBB6F22B8C5B}"/>
              </a:ext>
            </a:extLst>
          </p:cNvPr>
          <p:cNvSpPr/>
          <p:nvPr/>
        </p:nvSpPr>
        <p:spPr>
          <a:xfrm>
            <a:off x="7087691" y="1638883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86D097-DBCE-CD3B-25EC-6500B70CEF58}"/>
              </a:ext>
            </a:extLst>
          </p:cNvPr>
          <p:cNvSpPr txBox="1"/>
          <p:nvPr/>
        </p:nvSpPr>
        <p:spPr>
          <a:xfrm>
            <a:off x="6182593" y="1302433"/>
            <a:ext cx="893386" cy="338554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argv+2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347F7E5-A468-3C0D-41DD-A7FF86823E68}"/>
              </a:ext>
            </a:extLst>
          </p:cNvPr>
          <p:cNvSpPr/>
          <p:nvPr/>
        </p:nvSpPr>
        <p:spPr>
          <a:xfrm>
            <a:off x="7086816" y="1994777"/>
            <a:ext cx="843853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715802-02D4-A9AF-06F7-6715BFFA5689}"/>
              </a:ext>
            </a:extLst>
          </p:cNvPr>
          <p:cNvSpPr txBox="1"/>
          <p:nvPr/>
        </p:nvSpPr>
        <p:spPr>
          <a:xfrm>
            <a:off x="6248283" y="3998025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argc</a:t>
            </a:r>
            <a:endParaRPr lang="en-US" sz="16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C58B75-BCA7-11E8-5CB5-86B635DB37A8}"/>
              </a:ext>
            </a:extLst>
          </p:cNvPr>
          <p:cNvSpPr/>
          <p:nvPr/>
        </p:nvSpPr>
        <p:spPr>
          <a:xfrm>
            <a:off x="6926676" y="3992812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6CE896-EFE6-9EAA-A8B1-F91087C557C3}"/>
              </a:ext>
            </a:extLst>
          </p:cNvPr>
          <p:cNvSpPr txBox="1"/>
          <p:nvPr/>
        </p:nvSpPr>
        <p:spPr>
          <a:xfrm>
            <a:off x="6248283" y="3536309"/>
            <a:ext cx="678393" cy="33855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err="1"/>
              <a:t>argv</a:t>
            </a:r>
            <a:endParaRPr lang="en-US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96244C3-0AD4-CF21-BA28-39058D24477E}"/>
              </a:ext>
            </a:extLst>
          </p:cNvPr>
          <p:cNvSpPr/>
          <p:nvPr/>
        </p:nvSpPr>
        <p:spPr>
          <a:xfrm>
            <a:off x="6926676" y="353109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A5694B-EC14-DEBD-047F-AA93B0DE008B}"/>
              </a:ext>
            </a:extLst>
          </p:cNvPr>
          <p:cNvSpPr txBox="1"/>
          <p:nvPr/>
        </p:nvSpPr>
        <p:spPr>
          <a:xfrm>
            <a:off x="7027401" y="4643106"/>
            <a:ext cx="3389069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.% ./extract –c3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(No space between c and 3)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299F241-E98A-0751-7C85-A7029243E118}"/>
              </a:ext>
            </a:extLst>
          </p:cNvPr>
          <p:cNvSpPr/>
          <p:nvPr/>
        </p:nvSpPr>
        <p:spPr>
          <a:xfrm>
            <a:off x="7081532" y="1273408"/>
            <a:ext cx="843853" cy="357729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NULL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F5AD368-EF6E-91FA-B2AF-2B68EE0E32A2}"/>
              </a:ext>
            </a:extLst>
          </p:cNvPr>
          <p:cNvCxnSpPr>
            <a:cxnSpLocks/>
          </p:cNvCxnSpPr>
          <p:nvPr/>
        </p:nvCxnSpPr>
        <p:spPr>
          <a:xfrm flipV="1">
            <a:off x="7166913" y="2344139"/>
            <a:ext cx="0" cy="1402295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12694BB-6B4F-2C6A-3A55-6913BB358837}"/>
              </a:ext>
            </a:extLst>
          </p:cNvPr>
          <p:cNvCxnSpPr>
            <a:cxnSpLocks/>
          </p:cNvCxnSpPr>
          <p:nvPr/>
        </p:nvCxnSpPr>
        <p:spPr>
          <a:xfrm>
            <a:off x="7491549" y="2143493"/>
            <a:ext cx="864912" cy="1976067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2495FF0-6A0C-C6D1-2AA0-907FA327A083}"/>
              </a:ext>
            </a:extLst>
          </p:cNvPr>
          <p:cNvCxnSpPr>
            <a:cxnSpLocks/>
          </p:cNvCxnSpPr>
          <p:nvPr/>
        </p:nvCxnSpPr>
        <p:spPr>
          <a:xfrm>
            <a:off x="7543757" y="1831158"/>
            <a:ext cx="1360184" cy="104932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0C2A044-B4B5-345D-D07D-2C0CAFB96F12}"/>
              </a:ext>
            </a:extLst>
          </p:cNvPr>
          <p:cNvSpPr/>
          <p:nvPr/>
        </p:nvSpPr>
        <p:spPr>
          <a:xfrm>
            <a:off x="8356461" y="409563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6C95113-D7F7-9849-EA00-E29864837E9E}"/>
              </a:ext>
            </a:extLst>
          </p:cNvPr>
          <p:cNvSpPr/>
          <p:nvPr/>
        </p:nvSpPr>
        <p:spPr>
          <a:xfrm>
            <a:off x="8722681" y="409563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/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1FF3CF7-15A5-AF72-0C18-7353222C19F1}"/>
              </a:ext>
            </a:extLst>
          </p:cNvPr>
          <p:cNvSpPr/>
          <p:nvPr/>
        </p:nvSpPr>
        <p:spPr>
          <a:xfrm>
            <a:off x="9111457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794E1C4-921C-987E-E807-244872C62BA7}"/>
              </a:ext>
            </a:extLst>
          </p:cNvPr>
          <p:cNvSpPr/>
          <p:nvPr/>
        </p:nvSpPr>
        <p:spPr>
          <a:xfrm>
            <a:off x="9500233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F546E70-1863-1487-ED9E-A5152F656F8D}"/>
              </a:ext>
            </a:extLst>
          </p:cNvPr>
          <p:cNvSpPr/>
          <p:nvPr/>
        </p:nvSpPr>
        <p:spPr>
          <a:xfrm>
            <a:off x="9889009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24267FB-CAE7-B783-ACD7-48FB475BA5D5}"/>
              </a:ext>
            </a:extLst>
          </p:cNvPr>
          <p:cNvSpPr/>
          <p:nvPr/>
        </p:nvSpPr>
        <p:spPr>
          <a:xfrm>
            <a:off x="10277785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r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6D193E-A3C1-710E-D2E2-D5D2F7DA51BF}"/>
              </a:ext>
            </a:extLst>
          </p:cNvPr>
          <p:cNvSpPr/>
          <p:nvPr/>
        </p:nvSpPr>
        <p:spPr>
          <a:xfrm>
            <a:off x="10666561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865993D-F981-734B-D786-7609FB189CB4}"/>
              </a:ext>
            </a:extLst>
          </p:cNvPr>
          <p:cNvSpPr/>
          <p:nvPr/>
        </p:nvSpPr>
        <p:spPr>
          <a:xfrm>
            <a:off x="11055337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67A89FD-9FEF-B1E5-121C-655B6071C66C}"/>
              </a:ext>
            </a:extLst>
          </p:cNvPr>
          <p:cNvSpPr/>
          <p:nvPr/>
        </p:nvSpPr>
        <p:spPr>
          <a:xfrm>
            <a:off x="11436594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0DD01E6-BAC7-CFEB-E03E-BA7B47497F71}"/>
              </a:ext>
            </a:extLst>
          </p:cNvPr>
          <p:cNvSpPr/>
          <p:nvPr/>
        </p:nvSpPr>
        <p:spPr>
          <a:xfrm>
            <a:off x="11815807" y="4092554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09BB52C-177B-3A03-FD47-48E3299163E1}"/>
              </a:ext>
            </a:extLst>
          </p:cNvPr>
          <p:cNvSpPr/>
          <p:nvPr/>
        </p:nvSpPr>
        <p:spPr>
          <a:xfrm>
            <a:off x="8903941" y="283411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-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343EBF9-5C2F-EE12-4DB6-D4B6E6973B8D}"/>
              </a:ext>
            </a:extLst>
          </p:cNvPr>
          <p:cNvSpPr/>
          <p:nvPr/>
        </p:nvSpPr>
        <p:spPr>
          <a:xfrm>
            <a:off x="9285198" y="2834116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c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7BD270E-0403-7B61-09D7-1FD72278F73F}"/>
              </a:ext>
            </a:extLst>
          </p:cNvPr>
          <p:cNvSpPr/>
          <p:nvPr/>
        </p:nvSpPr>
        <p:spPr>
          <a:xfrm>
            <a:off x="10020085" y="2826348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\0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02CBE2D2-92CE-401A-8B41-4212B00C21C6}"/>
              </a:ext>
            </a:extLst>
          </p:cNvPr>
          <p:cNvSpPr/>
          <p:nvPr/>
        </p:nvSpPr>
        <p:spPr>
          <a:xfrm>
            <a:off x="9649772" y="2825105"/>
            <a:ext cx="381257" cy="33139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3</a:t>
            </a: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6710231-C889-2807-C4AC-B3CCB07D95AC}"/>
              </a:ext>
            </a:extLst>
          </p:cNvPr>
          <p:cNvGrpSpPr/>
          <p:nvPr/>
        </p:nvGrpSpPr>
        <p:grpSpPr>
          <a:xfrm>
            <a:off x="8043672" y="3396464"/>
            <a:ext cx="4260864" cy="853731"/>
            <a:chOff x="2407353" y="3070830"/>
            <a:chExt cx="4260864" cy="853731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15F9115-33DA-896E-94D7-C56B2507EEA7}"/>
                </a:ext>
              </a:extLst>
            </p:cNvPr>
            <p:cNvSpPr txBox="1"/>
            <p:nvPr/>
          </p:nvSpPr>
          <p:spPr>
            <a:xfrm>
              <a:off x="4204081" y="3070830"/>
              <a:ext cx="2464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+ 8) = 't'</a:t>
              </a:r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C4D847E-833D-8B9B-D7E6-F2132A7CE7D8}"/>
                </a:ext>
              </a:extLst>
            </p:cNvPr>
            <p:cNvSpPr txBox="1"/>
            <p:nvPr/>
          </p:nvSpPr>
          <p:spPr>
            <a:xfrm>
              <a:off x="2407353" y="3099456"/>
              <a:ext cx="17043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= '.'</a:t>
              </a:r>
              <a:endParaRPr lang="en-US" dirty="0"/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31A8E1BE-D74B-0C9A-C285-3872175BB7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13321" y="3457568"/>
              <a:ext cx="254147" cy="466993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2989E971-41A7-F199-132E-6A765CD353C9}"/>
                </a:ext>
              </a:extLst>
            </p:cNvPr>
            <p:cNvCxnSpPr>
              <a:cxnSpLocks/>
            </p:cNvCxnSpPr>
            <p:nvPr/>
          </p:nvCxnSpPr>
          <p:spPr>
            <a:xfrm>
              <a:off x="5879066" y="3461196"/>
              <a:ext cx="93251" cy="450992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E3E89AF4-7AEB-B37D-AD0D-51BFFCC6B728}"/>
              </a:ext>
            </a:extLst>
          </p:cNvPr>
          <p:cNvGrpSpPr/>
          <p:nvPr/>
        </p:nvGrpSpPr>
        <p:grpSpPr>
          <a:xfrm>
            <a:off x="8636329" y="2126719"/>
            <a:ext cx="2970685" cy="818955"/>
            <a:chOff x="2459289" y="4357136"/>
            <a:chExt cx="2970685" cy="818955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D667C586-6CBD-FB94-51E7-8E12C5175630}"/>
                </a:ext>
              </a:extLst>
            </p:cNvPr>
            <p:cNvSpPr txBox="1"/>
            <p:nvPr/>
          </p:nvSpPr>
          <p:spPr>
            <a:xfrm>
              <a:off x="2459289" y="4357136"/>
              <a:ext cx="29706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*(*(</a:t>
              </a:r>
              <a:r>
                <a:rPr lang="en-US" sz="1800" dirty="0" err="1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argv</a:t>
              </a:r>
              <a:r>
                <a:rPr lang="en-US" sz="1800" dirty="0">
                  <a:solidFill>
                    <a:srgbClr val="2C895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+ 1)+2) = '3'</a:t>
              </a:r>
              <a:endParaRPr lang="en-US" dirty="0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465959F0-7871-873B-5126-DB2AD865E9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11969" y="4702897"/>
              <a:ext cx="231585" cy="473194"/>
            </a:xfrm>
            <a:prstGeom prst="straightConnector1">
              <a:avLst/>
            </a:prstGeom>
            <a:ln w="28575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7142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017BE-D260-D54E-9045-82F33E552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42503"/>
          </a:xfrm>
        </p:spPr>
        <p:txBody>
          <a:bodyPr/>
          <a:lstStyle/>
          <a:p>
            <a:r>
              <a:rPr lang="en-US" dirty="0"/>
              <a:t>PA4: Creating a 2D Array of Mutable String Pointers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3DF6279-8D17-054C-B017-33E337490D8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405980" y="473632"/>
            <a:ext cx="10396200" cy="1720471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Break a string of comma separated words into individual strings without copying. Do This by walking the string until you see an either a comma , or a newline \n. Each points at a field or column in a record.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Record the start of each string into successive elements in an array of pointers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1800" dirty="0"/>
              <a:t>Replace each comma or newline with a null '\0'</a:t>
            </a:r>
          </a:p>
        </p:txBody>
      </p:sp>
      <p:graphicFrame>
        <p:nvGraphicFramePr>
          <p:cNvPr id="4" name="Group 63">
            <a:extLst>
              <a:ext uri="{FF2B5EF4-FFF2-40B4-BE49-F238E27FC236}">
                <a16:creationId xmlns:a16="http://schemas.microsoft.com/office/drawing/2014/main" id="{4BD158BA-A4BA-6F41-BFBB-4EC5A952C1C6}"/>
              </a:ext>
            </a:extLst>
          </p:cNvPr>
          <p:cNvGraphicFramePr>
            <a:graphicFrameLocks noGrp="1"/>
          </p:cNvGraphicFramePr>
          <p:nvPr/>
        </p:nvGraphicFramePr>
        <p:xfrm>
          <a:off x="87379" y="2272060"/>
          <a:ext cx="11899608" cy="946977"/>
        </p:xfrm>
        <a:graphic>
          <a:graphicData uri="http://schemas.openxmlformats.org/drawingml/2006/table">
            <a:tbl>
              <a:tblPr/>
              <a:tblGrid>
                <a:gridCol w="813923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801511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790222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  <a:gridCol w="835378">
                  <a:extLst>
                    <a:ext uri="{9D8B030D-6E8A-4147-A177-3AD203B41FA5}">
                      <a16:colId xmlns:a16="http://schemas.microsoft.com/office/drawing/2014/main" val="3794492007"/>
                    </a:ext>
                  </a:extLst>
                </a:gridCol>
                <a:gridCol w="857955">
                  <a:extLst>
                    <a:ext uri="{9D8B030D-6E8A-4147-A177-3AD203B41FA5}">
                      <a16:colId xmlns:a16="http://schemas.microsoft.com/office/drawing/2014/main" val="1177723285"/>
                    </a:ext>
                  </a:extLst>
                </a:gridCol>
                <a:gridCol w="846667">
                  <a:extLst>
                    <a:ext uri="{9D8B030D-6E8A-4147-A177-3AD203B41FA5}">
                      <a16:colId xmlns:a16="http://schemas.microsoft.com/office/drawing/2014/main" val="990227050"/>
                    </a:ext>
                  </a:extLst>
                </a:gridCol>
                <a:gridCol w="790222">
                  <a:extLst>
                    <a:ext uri="{9D8B030D-6E8A-4147-A177-3AD203B41FA5}">
                      <a16:colId xmlns:a16="http://schemas.microsoft.com/office/drawing/2014/main" val="2110540263"/>
                    </a:ext>
                  </a:extLst>
                </a:gridCol>
                <a:gridCol w="790223">
                  <a:extLst>
                    <a:ext uri="{9D8B030D-6E8A-4147-A177-3AD203B41FA5}">
                      <a16:colId xmlns:a16="http://schemas.microsoft.com/office/drawing/2014/main" val="2226831461"/>
                    </a:ext>
                  </a:extLst>
                </a:gridCol>
                <a:gridCol w="824088">
                  <a:extLst>
                    <a:ext uri="{9D8B030D-6E8A-4147-A177-3AD203B41FA5}">
                      <a16:colId xmlns:a16="http://schemas.microsoft.com/office/drawing/2014/main" val="2016714704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373928830"/>
                    </a:ext>
                  </a:extLst>
                </a:gridCol>
                <a:gridCol w="948267">
                  <a:extLst>
                    <a:ext uri="{9D8B030D-6E8A-4147-A177-3AD203B41FA5}">
                      <a16:colId xmlns:a16="http://schemas.microsoft.com/office/drawing/2014/main" val="368436948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826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2568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484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[6]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[7]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[8]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[9]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buf</a:t>
                      </a:r>
                      <a:r>
                        <a:rPr kumimoji="0" lang="en-US" altLang="x-none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[13]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13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c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,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,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i</a:t>
                      </a:r>
                      <a:endParaRPr kumimoji="0" lang="en-US" altLang="x-none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'\n'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7B0AEDC2-662F-A042-AF03-8FAB3D8FC626}"/>
              </a:ext>
            </a:extLst>
          </p:cNvPr>
          <p:cNvGrpSpPr/>
          <p:nvPr/>
        </p:nvGrpSpPr>
        <p:grpSpPr>
          <a:xfrm>
            <a:off x="2639339" y="2691875"/>
            <a:ext cx="689906" cy="484322"/>
            <a:chOff x="1878173" y="2202991"/>
            <a:chExt cx="689906" cy="484322"/>
          </a:xfrm>
          <a:solidFill>
            <a:schemeClr val="bg1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F0E7C0A-6979-934A-A786-36C6F5711BD9}"/>
                </a:ext>
              </a:extLst>
            </p:cNvPr>
            <p:cNvSpPr/>
            <p:nvPr/>
          </p:nvSpPr>
          <p:spPr>
            <a:xfrm>
              <a:off x="1878173" y="2202991"/>
              <a:ext cx="689906" cy="48432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5A3F4B2-17B5-0645-BFA6-618CCAB6BB9B}"/>
                </a:ext>
              </a:extLst>
            </p:cNvPr>
            <p:cNvSpPr txBox="1"/>
            <p:nvPr/>
          </p:nvSpPr>
          <p:spPr>
            <a:xfrm>
              <a:off x="1983317" y="2259554"/>
              <a:ext cx="46358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'\0'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89B4910-63C7-CC4C-AEE3-673EE5AF1DE9}"/>
              </a:ext>
            </a:extLst>
          </p:cNvPr>
          <p:cNvSpPr txBox="1"/>
          <p:nvPr/>
        </p:nvSpPr>
        <p:spPr>
          <a:xfrm>
            <a:off x="11866594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5CBCF1F-A8E2-C447-B53A-57F5FB1578A5}"/>
              </a:ext>
            </a:extLst>
          </p:cNvPr>
          <p:cNvGrpSpPr/>
          <p:nvPr/>
        </p:nvGrpSpPr>
        <p:grpSpPr>
          <a:xfrm>
            <a:off x="5881205" y="2705555"/>
            <a:ext cx="689906" cy="484322"/>
            <a:chOff x="1878173" y="2202991"/>
            <a:chExt cx="689906" cy="484322"/>
          </a:xfrm>
          <a:solidFill>
            <a:schemeClr val="bg1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B18A63B-E856-9C4B-AC65-5BE27FEAB6C9}"/>
                </a:ext>
              </a:extLst>
            </p:cNvPr>
            <p:cNvSpPr/>
            <p:nvPr/>
          </p:nvSpPr>
          <p:spPr>
            <a:xfrm>
              <a:off x="1878173" y="2202991"/>
              <a:ext cx="689906" cy="48432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0481890-7EE3-D94B-8EC4-0E13962C1751}"/>
                </a:ext>
              </a:extLst>
            </p:cNvPr>
            <p:cNvSpPr txBox="1"/>
            <p:nvPr/>
          </p:nvSpPr>
          <p:spPr>
            <a:xfrm>
              <a:off x="1983317" y="2259554"/>
              <a:ext cx="46358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'\0'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1115B91-85D6-854D-87F9-3D10E9EF72CF}"/>
              </a:ext>
            </a:extLst>
          </p:cNvPr>
          <p:cNvGrpSpPr/>
          <p:nvPr/>
        </p:nvGrpSpPr>
        <p:grpSpPr>
          <a:xfrm>
            <a:off x="10287583" y="2699629"/>
            <a:ext cx="689906" cy="484322"/>
            <a:chOff x="1878173" y="2202991"/>
            <a:chExt cx="689906" cy="484322"/>
          </a:xfrm>
          <a:solidFill>
            <a:schemeClr val="bg1"/>
          </a:solidFill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52EBCD9-ED25-DB46-8061-3C293D194C03}"/>
                </a:ext>
              </a:extLst>
            </p:cNvPr>
            <p:cNvSpPr/>
            <p:nvPr/>
          </p:nvSpPr>
          <p:spPr>
            <a:xfrm>
              <a:off x="1878173" y="2202991"/>
              <a:ext cx="689906" cy="48432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BCC1827-8A3F-6B40-B60E-49BCC9582EDB}"/>
                </a:ext>
              </a:extLst>
            </p:cNvPr>
            <p:cNvSpPr txBox="1"/>
            <p:nvPr/>
          </p:nvSpPr>
          <p:spPr>
            <a:xfrm>
              <a:off x="1983317" y="2259554"/>
              <a:ext cx="463588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'\0'</a:t>
              </a:r>
            </a:p>
          </p:txBody>
        </p:sp>
      </p:grpSp>
      <p:graphicFrame>
        <p:nvGraphicFramePr>
          <p:cNvPr id="34" name="Group 63">
            <a:extLst>
              <a:ext uri="{FF2B5EF4-FFF2-40B4-BE49-F238E27FC236}">
                <a16:creationId xmlns:a16="http://schemas.microsoft.com/office/drawing/2014/main" id="{C72F340C-03BD-FB4D-AF75-D2243664AACB}"/>
              </a:ext>
            </a:extLst>
          </p:cNvPr>
          <p:cNvGraphicFramePr>
            <a:graphicFrameLocks noGrp="1"/>
          </p:cNvGraphicFramePr>
          <p:nvPr/>
        </p:nvGraphicFramePr>
        <p:xfrm>
          <a:off x="2108374" y="4113818"/>
          <a:ext cx="4351575" cy="1283601"/>
        </p:xfrm>
        <a:graphic>
          <a:graphicData uri="http://schemas.openxmlformats.org/drawingml/2006/table">
            <a:tbl>
              <a:tblPr/>
              <a:tblGrid>
                <a:gridCol w="1450525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1450525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1450525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</a:tblGrid>
              <a:tr h="63217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42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onsolas" charset="0"/>
                        </a:rPr>
                        <a:t>ptable</a:t>
                      </a:r>
                      <a:endParaRPr kumimoji="0" lang="en-US" altLang="x-none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70C0"/>
                        </a:solidFill>
                        <a:effectLst/>
                        <a:latin typeface="Consolas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onsolas" charset="0"/>
                        </a:rPr>
                        <a:t>ptable+1</a:t>
                      </a:r>
                    </a:p>
                  </a:txBody>
                  <a:tcPr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70C0"/>
                          </a:solidFill>
                          <a:effectLst/>
                          <a:latin typeface="Consolas" charset="0"/>
                        </a:rPr>
                        <a:t>ptable+2</a:t>
                      </a:r>
                    </a:p>
                  </a:txBody>
                  <a:tcPr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40651E3-2238-A749-9DF4-488160DC6D37}"/>
              </a:ext>
            </a:extLst>
          </p:cNvPr>
          <p:cNvSpPr txBox="1"/>
          <p:nvPr/>
        </p:nvSpPr>
        <p:spPr>
          <a:xfrm>
            <a:off x="87379" y="1104269"/>
            <a:ext cx="1107996" cy="36933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char *</a:t>
            </a:r>
            <a:r>
              <a:rPr lang="en-US" dirty="0" err="1">
                <a:solidFill>
                  <a:srgbClr val="0070C0"/>
                </a:solidFill>
              </a:rPr>
              <a:t>buf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5C25FB-ED03-9F41-A910-4ADCEF73B0F6}"/>
              </a:ext>
            </a:extLst>
          </p:cNvPr>
          <p:cNvSpPr txBox="1"/>
          <p:nvPr/>
        </p:nvSpPr>
        <p:spPr>
          <a:xfrm>
            <a:off x="111148" y="4113818"/>
            <a:ext cx="1505540" cy="36933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char **</a:t>
            </a:r>
            <a:r>
              <a:rPr lang="en-US" dirty="0" err="1">
                <a:solidFill>
                  <a:srgbClr val="0070C0"/>
                </a:solidFill>
              </a:rPr>
              <a:t>ptable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99964F-C222-2A43-A64C-7C8868F4712D}"/>
              </a:ext>
            </a:extLst>
          </p:cNvPr>
          <p:cNvSpPr/>
          <p:nvPr/>
        </p:nvSpPr>
        <p:spPr>
          <a:xfrm>
            <a:off x="87379" y="1479960"/>
            <a:ext cx="1108890" cy="3899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EA62B31-6601-2044-BEDA-9332EC7E1554}"/>
              </a:ext>
            </a:extLst>
          </p:cNvPr>
          <p:cNvCxnSpPr>
            <a:cxnSpLocks/>
          </p:cNvCxnSpPr>
          <p:nvPr/>
        </p:nvCxnSpPr>
        <p:spPr>
          <a:xfrm>
            <a:off x="548204" y="1674947"/>
            <a:ext cx="0" cy="648705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B151CEAF-B7B8-B14E-AA3B-921738578E68}"/>
              </a:ext>
            </a:extLst>
          </p:cNvPr>
          <p:cNvSpPr/>
          <p:nvPr/>
        </p:nvSpPr>
        <p:spPr>
          <a:xfrm>
            <a:off x="111148" y="4483150"/>
            <a:ext cx="1561366" cy="3899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827B1AA-E6DA-3549-A0C8-291844815EEB}"/>
              </a:ext>
            </a:extLst>
          </p:cNvPr>
          <p:cNvCxnSpPr>
            <a:cxnSpLocks/>
          </p:cNvCxnSpPr>
          <p:nvPr/>
        </p:nvCxnSpPr>
        <p:spPr>
          <a:xfrm>
            <a:off x="1209729" y="4594029"/>
            <a:ext cx="898645" cy="0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E5142B9-0808-1C43-9E48-55AC5EAB9A08}"/>
              </a:ext>
            </a:extLst>
          </p:cNvPr>
          <p:cNvCxnSpPr>
            <a:cxnSpLocks/>
          </p:cNvCxnSpPr>
          <p:nvPr/>
        </p:nvCxnSpPr>
        <p:spPr>
          <a:xfrm flipH="1" flipV="1">
            <a:off x="641377" y="3213131"/>
            <a:ext cx="2196756" cy="1230795"/>
          </a:xfrm>
          <a:prstGeom prst="straightConnector1">
            <a:avLst/>
          </a:prstGeom>
          <a:ln w="34925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FB417BC-7E53-C34A-B324-81B3847F190A}"/>
              </a:ext>
            </a:extLst>
          </p:cNvPr>
          <p:cNvCxnSpPr>
            <a:cxnSpLocks/>
          </p:cNvCxnSpPr>
          <p:nvPr/>
        </p:nvCxnSpPr>
        <p:spPr>
          <a:xfrm flipH="1" flipV="1">
            <a:off x="3758629" y="3269863"/>
            <a:ext cx="525532" cy="1174063"/>
          </a:xfrm>
          <a:prstGeom prst="straightConnector1">
            <a:avLst/>
          </a:prstGeom>
          <a:ln w="34925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5482FF3-B4D8-BC42-9D36-CA4D7E8C260B}"/>
              </a:ext>
            </a:extLst>
          </p:cNvPr>
          <p:cNvCxnSpPr>
            <a:cxnSpLocks/>
          </p:cNvCxnSpPr>
          <p:nvPr/>
        </p:nvCxnSpPr>
        <p:spPr>
          <a:xfrm flipV="1">
            <a:off x="5616476" y="3201494"/>
            <a:ext cx="1200728" cy="1242432"/>
          </a:xfrm>
          <a:prstGeom prst="straightConnector1">
            <a:avLst/>
          </a:prstGeom>
          <a:ln w="34925">
            <a:solidFill>
              <a:srgbClr val="2C895B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40934970-80AC-8D47-9850-C1F288465DA5}"/>
              </a:ext>
            </a:extLst>
          </p:cNvPr>
          <p:cNvSpPr txBox="1"/>
          <p:nvPr/>
        </p:nvSpPr>
        <p:spPr>
          <a:xfrm>
            <a:off x="2670882" y="5421572"/>
            <a:ext cx="2393604" cy="461665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./extract –c3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F99B03E-DFB8-6067-F044-3DABDACD1F1F}"/>
              </a:ext>
            </a:extLst>
          </p:cNvPr>
          <p:cNvSpPr/>
          <p:nvPr/>
        </p:nvSpPr>
        <p:spPr bwMode="auto">
          <a:xfrm>
            <a:off x="7006958" y="3236452"/>
            <a:ext cx="5185042" cy="338875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extrack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of token(), passed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**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((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&amp;&amp; (*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'\0')) {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ptable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 =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while (*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'\0') {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/* process the chars,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 */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check for too many or too few fields</a:t>
            </a:r>
          </a:p>
        </p:txBody>
      </p:sp>
    </p:spTree>
    <p:extLst>
      <p:ext uri="{BB962C8B-B14F-4D97-AF65-F5344CB8AC3E}">
        <p14:creationId xmlns:p14="http://schemas.microsoft.com/office/powerpoint/2010/main" val="50589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animBg="1"/>
      <p:bldP spid="22" grpId="0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D59371C-06DA-2641-9677-FCE3121F5EC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95286" y="713353"/>
            <a:ext cx="6184120" cy="1784021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++ -- pre and post increment combined with pointers can </a:t>
            </a:r>
            <a:r>
              <a:rPr lang="en-US" dirty="0">
                <a:solidFill>
                  <a:schemeClr val="accent1"/>
                </a:solidFill>
              </a:rPr>
              <a:t>create code that is complex, hard to read and difficult to maintain</a:t>
            </a:r>
          </a:p>
          <a:p>
            <a:r>
              <a:rPr lang="en-US" dirty="0"/>
              <a:t>Use () to help readability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26384A-B69B-6A43-AEBA-C45601029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57" y="158346"/>
            <a:ext cx="10515600" cy="496128"/>
          </a:xfrm>
        </p:spPr>
        <p:txBody>
          <a:bodyPr/>
          <a:lstStyle/>
          <a:p>
            <a:r>
              <a:rPr lang="en-US" dirty="0"/>
              <a:t>C Precedence and Pointers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5598EA-BF69-A247-9A1A-5575703AA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766" y="99467"/>
            <a:ext cx="4936735" cy="6659066"/>
          </a:xfrm>
          <a:prstGeom prst="rect">
            <a:avLst/>
          </a:prstGeom>
        </p:spPr>
      </p:pic>
      <p:sp>
        <p:nvSpPr>
          <p:cNvPr id="6" name="Left Brace 5">
            <a:extLst>
              <a:ext uri="{FF2B5EF4-FFF2-40B4-BE49-F238E27FC236}">
                <a16:creationId xmlns:a16="http://schemas.microsoft.com/office/drawing/2014/main" id="{0E0F86DF-E3AB-114C-B214-F982A94010C5}"/>
              </a:ext>
            </a:extLst>
          </p:cNvPr>
          <p:cNvSpPr/>
          <p:nvPr/>
        </p:nvSpPr>
        <p:spPr>
          <a:xfrm>
            <a:off x="6679406" y="289702"/>
            <a:ext cx="400360" cy="2057400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A3C391-A6F9-91BA-3ECC-B16CEA41A99E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501347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2C08A-EB6D-0F4C-8225-44D072198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894" y="120000"/>
            <a:ext cx="11816105" cy="351050"/>
          </a:xfrm>
        </p:spPr>
        <p:txBody>
          <a:bodyPr/>
          <a:lstStyle/>
          <a:p>
            <a:r>
              <a:rPr lang="en-US" sz="2800" dirty="0" err="1"/>
              <a:t>strtol</a:t>
            </a:r>
            <a:r>
              <a:rPr lang="en-US" sz="2800" dirty="0"/>
              <a:t>() and </a:t>
            </a:r>
            <a:r>
              <a:rPr lang="en-US" sz="2800" dirty="0" err="1"/>
              <a:t>strtoul</a:t>
            </a:r>
            <a:r>
              <a:rPr lang="en-US" sz="2800" dirty="0"/>
              <a:t>() examples of passing a pointer to a pointer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A38E1-830E-104B-9C90-3EF87BD5665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20454" y="658025"/>
            <a:ext cx="11757365" cy="5904140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long int </a:t>
            </a:r>
            <a:r>
              <a:rPr lang="en-US" sz="2000" b="1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strtol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(const char *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char **</a:t>
            </a:r>
            <a:r>
              <a:rPr lang="en-US" sz="2000" b="1" u="sng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unsigned long int </a:t>
            </a:r>
            <a:r>
              <a:rPr lang="en-US" sz="2000" b="1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strtoul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(const char *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char **</a:t>
            </a:r>
            <a:r>
              <a:rPr lang="en-US" sz="2000" b="1" u="sng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2000" b="1" u="sng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  <a:r>
              <a:rPr lang="en-US" sz="20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reruns the string converted to a long or unsigned long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b="1" dirty="0">
                <a:solidFill>
                  <a:schemeClr val="accent1"/>
                </a:solidFill>
              </a:rPr>
              <a:t>str</a:t>
            </a:r>
            <a:r>
              <a:rPr lang="en-US" sz="2000" dirty="0"/>
              <a:t> pointer to the string to convert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b="1" dirty="0" err="1">
                <a:solidFill>
                  <a:schemeClr val="accent1"/>
                </a:solidFill>
              </a:rPr>
              <a:t>endptr</a:t>
            </a:r>
            <a:r>
              <a:rPr lang="en-US" sz="2000" dirty="0"/>
              <a:t> pass the address of a variable that is a char pointer (output variable)</a:t>
            </a:r>
            <a:endParaRPr lang="en-US" sz="20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b="1" dirty="0">
                <a:solidFill>
                  <a:schemeClr val="accent1"/>
                </a:solidFill>
              </a:rPr>
              <a:t>base</a:t>
            </a:r>
            <a:r>
              <a:rPr lang="en-US" sz="2000" dirty="0"/>
              <a:t>: number base used by the string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Example</a:t>
            </a:r>
            <a:r>
              <a:rPr lang="en-US" sz="2000" dirty="0"/>
              <a:t>: string is to contain just positive numbers &gt;= 0 (in ascii) with no extra stuff</a:t>
            </a:r>
          </a:p>
          <a:p>
            <a:r>
              <a:rPr lang="en-US" sz="2000" dirty="0"/>
              <a:t>If the string is not valid, then</a:t>
            </a:r>
          </a:p>
          <a:p>
            <a:pPr lvl="1"/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!= '\0' </a:t>
            </a:r>
            <a:r>
              <a:rPr lang="en-US" sz="2000" dirty="0"/>
              <a:t>then string contains more than just numbers (bad input) </a:t>
            </a:r>
          </a:p>
          <a:p>
            <a:pPr lvl="1"/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endptr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/>
              <a:t>stores the address of the first invalid character found in the buffer pointed (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sz="2000" dirty="0"/>
              <a:t>)</a:t>
            </a:r>
          </a:p>
          <a:p>
            <a:r>
              <a:rPr lang="en-US" sz="2000" dirty="0"/>
              <a:t>How to use </a:t>
            </a:r>
            <a:r>
              <a:rPr lang="en-US" sz="2000" dirty="0" err="1">
                <a:solidFill>
                  <a:schemeClr val="accent1"/>
                </a:solidFill>
              </a:rPr>
              <a:t>endptr</a:t>
            </a:r>
            <a:r>
              <a:rPr lang="en-US" sz="2000" dirty="0">
                <a:solidFill>
                  <a:schemeClr val="accent1"/>
                </a:solidFill>
              </a:rPr>
              <a:t> when it </a:t>
            </a:r>
            <a:r>
              <a:rPr lang="en-US" sz="2000" u="sng" dirty="0">
                <a:solidFill>
                  <a:schemeClr val="accent1"/>
                </a:solidFill>
              </a:rPr>
              <a:t>does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u="sng" dirty="0">
                <a:solidFill>
                  <a:schemeClr val="accent1"/>
                </a:solidFill>
              </a:rPr>
              <a:t>not</a:t>
            </a:r>
            <a:r>
              <a:rPr lang="en-US" sz="2000" dirty="0">
                <a:solidFill>
                  <a:schemeClr val="accent1"/>
                </a:solidFill>
              </a:rPr>
              <a:t> contain NULL</a:t>
            </a:r>
            <a:r>
              <a:rPr lang="en-US" sz="2000" dirty="0"/>
              <a:t>:</a:t>
            </a:r>
          </a:p>
          <a:p>
            <a:pPr lvl="1"/>
            <a:r>
              <a:rPr lang="en-US" sz="2000" dirty="0"/>
              <a:t>If there are other conversion errors (you can read the man page) then </a:t>
            </a:r>
            <a:r>
              <a:rPr lang="en-US" sz="2000" dirty="0" err="1"/>
              <a:t>errno</a:t>
            </a:r>
            <a:r>
              <a:rPr lang="en-US" sz="2000" dirty="0"/>
              <a:t> != 0</a:t>
            </a:r>
          </a:p>
          <a:p>
            <a:pPr lvl="1"/>
            <a:r>
              <a:rPr lang="en-US" sz="2000" dirty="0"/>
              <a:t>When conversion is ok, </a:t>
            </a: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errno</a:t>
            </a:r>
            <a:r>
              <a:rPr lang="en-US" sz="2000" dirty="0"/>
              <a:t> is unaltered (always clear it before calling these routines)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5623BA-E229-B544-8069-8B3603AB9F1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012546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 animBg="1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2C08A-EB6D-0F4C-8225-44D072198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894" y="120000"/>
            <a:ext cx="11816105" cy="351050"/>
          </a:xfrm>
        </p:spPr>
        <p:txBody>
          <a:bodyPr/>
          <a:lstStyle/>
          <a:p>
            <a:r>
              <a:rPr lang="en-US" sz="2800" dirty="0" err="1"/>
              <a:t>strtol</a:t>
            </a:r>
            <a:r>
              <a:rPr lang="en-US" sz="2800" dirty="0"/>
              <a:t>() and </a:t>
            </a:r>
            <a:r>
              <a:rPr lang="en-US" sz="2800" dirty="0" err="1"/>
              <a:t>strtoul</a:t>
            </a:r>
            <a:r>
              <a:rPr lang="en-US" sz="2800" dirty="0"/>
              <a:t>() examples of passing a pointer to a pointer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42DE3BB-D37F-6E41-A7A2-B2B7B9F576B7}"/>
              </a:ext>
            </a:extLst>
          </p:cNvPr>
          <p:cNvSpPr/>
          <p:nvPr/>
        </p:nvSpPr>
        <p:spPr bwMode="auto">
          <a:xfrm>
            <a:off x="2034130" y="721161"/>
            <a:ext cx="9644064" cy="579572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errno.h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= "33";  // test buffer string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errno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set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errno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to 0 (zero)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before each call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(int)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strtol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buf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&amp;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10)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check if the string was a proper number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*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entpr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should be at the end of the string == '\0'</a:t>
            </a:r>
          </a:p>
          <a:p>
            <a:endParaRPr lang="en-US" sz="24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if ((*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!= '\0') || (</a:t>
            </a:r>
            <a:r>
              <a:rPr lang="en-US" sz="2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errno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!= 0)) {</a:t>
            </a:r>
          </a:p>
          <a:p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handle the error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("%d\n", number);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5623BA-E229-B544-8069-8B3603AB9F12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81495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6710-AC2F-344A-9944-73242F33F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591201"/>
          </a:xfrm>
        </p:spPr>
        <p:txBody>
          <a:bodyPr/>
          <a:lstStyle/>
          <a:p>
            <a:r>
              <a:rPr lang="en-US" dirty="0"/>
              <a:t>String Literals (Read-Only) in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46BAE-1940-4649-A4CE-AAA30C9321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96893" y="716776"/>
            <a:ext cx="11398213" cy="5792350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rgbClr val="0070C0"/>
                </a:solidFill>
              </a:rPr>
              <a:t>When strings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in </a:t>
            </a:r>
            <a:r>
              <a:rPr lang="en-US" sz="2200" dirty="0">
                <a:solidFill>
                  <a:srgbClr val="0070C0"/>
                </a:solidFill>
              </a:rPr>
              <a:t>quotations</a:t>
            </a:r>
            <a:r>
              <a:rPr lang="en-US" sz="2200" dirty="0"/>
              <a:t>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200" i="1" dirty="0">
                <a:solidFill>
                  <a:schemeClr val="tx1">
                    <a:lumMod val="50000"/>
                  </a:schemeClr>
                </a:solidFill>
              </a:rPr>
              <a:t>e.g.,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"string") are </a:t>
            </a:r>
            <a:r>
              <a:rPr lang="en-US" sz="2200" b="1" dirty="0">
                <a:solidFill>
                  <a:srgbClr val="7030A0"/>
                </a:solidFill>
              </a:rPr>
              <a:t>part of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an </a:t>
            </a:r>
            <a:r>
              <a:rPr lang="en-US" sz="2200" b="1" dirty="0">
                <a:solidFill>
                  <a:schemeClr val="accent1"/>
                </a:solidFill>
              </a:rPr>
              <a:t>expression</a:t>
            </a:r>
            <a:r>
              <a:rPr lang="en-US" sz="2200" b="1" dirty="0"/>
              <a:t>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200" i="1" dirty="0">
                <a:solidFill>
                  <a:schemeClr val="tx1">
                    <a:lumMod val="50000"/>
                  </a:schemeClr>
                </a:solidFill>
              </a:rPr>
              <a:t>i.e., </a:t>
            </a:r>
            <a:r>
              <a:rPr lang="en-US" sz="2200" i="1" dirty="0">
                <a:solidFill>
                  <a:srgbClr val="FF0000"/>
                </a:solidFill>
              </a:rPr>
              <a:t>not </a:t>
            </a:r>
            <a:r>
              <a:rPr lang="en-US" sz="2200" dirty="0">
                <a:solidFill>
                  <a:srgbClr val="FF0000"/>
                </a:solidFill>
              </a:rPr>
              <a:t>part of an </a:t>
            </a:r>
            <a:r>
              <a:rPr lang="en-US" sz="2200" i="1" dirty="0">
                <a:solidFill>
                  <a:srgbClr val="FF0000"/>
                </a:solidFill>
              </a:rPr>
              <a:t>array initialization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) they are called </a:t>
            </a:r>
            <a:r>
              <a:rPr lang="en-US" sz="2200" b="1" i="1" dirty="0">
                <a:solidFill>
                  <a:schemeClr val="accent1"/>
                </a:solidFill>
              </a:rPr>
              <a:t>string literals</a:t>
            </a:r>
            <a:endParaRPr lang="en-US" sz="22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What is a </a:t>
            </a:r>
            <a:r>
              <a:rPr lang="en-US" sz="2200" b="1" i="1" dirty="0">
                <a:solidFill>
                  <a:schemeClr val="accent1"/>
                </a:solidFill>
              </a:rPr>
              <a:t>string literal:</a:t>
            </a:r>
            <a:endParaRPr lang="en-US" sz="2200" b="1" dirty="0"/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Is a </a:t>
            </a:r>
            <a:r>
              <a:rPr lang="en-US" sz="2200" dirty="0">
                <a:solidFill>
                  <a:srgbClr val="2C895B"/>
                </a:solidFill>
              </a:rPr>
              <a:t>null-terminated string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in a </a:t>
            </a:r>
            <a:r>
              <a:rPr lang="en-US" sz="2200" b="1" u="sng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2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char array </a:t>
            </a:r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Located in the </a:t>
            </a:r>
            <a:r>
              <a:rPr lang="en-US" sz="2200" b="1" dirty="0">
                <a:solidFill>
                  <a:srgbClr val="FF0000"/>
                </a:solidFill>
              </a:rPr>
              <a:t>read-only data </a:t>
            </a:r>
            <a:r>
              <a:rPr lang="en-US" sz="2200" dirty="0">
                <a:solidFill>
                  <a:srgbClr val="FF0000"/>
                </a:solidFill>
              </a:rPr>
              <a:t>segment of memory</a:t>
            </a:r>
            <a:endParaRPr lang="en-US" sz="2200" dirty="0"/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Is </a:t>
            </a:r>
            <a:r>
              <a:rPr lang="en-US" sz="2200" dirty="0">
                <a:solidFill>
                  <a:srgbClr val="F37440"/>
                </a:solidFill>
              </a:rPr>
              <a:t>not assigned a variable name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 by the compiler, so it is only accessible by the location in memory where it is stored</a:t>
            </a:r>
          </a:p>
          <a:p>
            <a:r>
              <a:rPr lang="en-US" sz="2200" b="1" dirty="0">
                <a:solidFill>
                  <a:schemeClr val="accent1"/>
                </a:solidFill>
              </a:rPr>
              <a:t>String literals </a:t>
            </a:r>
            <a:r>
              <a:rPr lang="en-US" sz="2200" dirty="0">
                <a:solidFill>
                  <a:schemeClr val="tx2"/>
                </a:solidFill>
              </a:rPr>
              <a:t>are a type of </a:t>
            </a:r>
            <a:r>
              <a:rPr lang="en-US" sz="2200" b="1" i="1" dirty="0">
                <a:solidFill>
                  <a:srgbClr val="2C895B"/>
                </a:solidFill>
              </a:rPr>
              <a:t>anonymous variable</a:t>
            </a:r>
          </a:p>
          <a:p>
            <a:pPr lvl="1"/>
            <a:r>
              <a:rPr lang="en-US" sz="2200" dirty="0"/>
              <a:t>M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emory containing </a:t>
            </a:r>
            <a:r>
              <a:rPr lang="en-US" sz="2200" dirty="0">
                <a:solidFill>
                  <a:srgbClr val="0070C0"/>
                </a:solidFill>
              </a:rPr>
              <a:t>data without a name bound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to them (only the address is known)</a:t>
            </a:r>
          </a:p>
          <a:p>
            <a:r>
              <a:rPr lang="en-US" sz="2200" dirty="0"/>
              <a:t>The </a:t>
            </a:r>
            <a:r>
              <a:rPr lang="en-US" sz="2200" i="1" dirty="0">
                <a:solidFill>
                  <a:schemeClr val="accent1"/>
                </a:solidFill>
              </a:rPr>
              <a:t>string literal </a:t>
            </a:r>
            <a:r>
              <a:rPr lang="en-US" sz="2200" dirty="0">
                <a:solidFill>
                  <a:srgbClr val="F37440"/>
                </a:solidFill>
              </a:rPr>
              <a:t>in the </a:t>
            </a:r>
            <a:r>
              <a:rPr lang="en-US" sz="2200" dirty="0" err="1">
                <a:solidFill>
                  <a:srgbClr val="F37440"/>
                </a:solidFill>
              </a:rPr>
              <a:t>printf</a:t>
            </a:r>
            <a:r>
              <a:rPr lang="en-US" sz="2200" dirty="0">
                <a:solidFill>
                  <a:srgbClr val="F37440"/>
                </a:solidFill>
              </a:rPr>
              <a:t>()'s,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are replaced with the </a:t>
            </a:r>
            <a:r>
              <a:rPr lang="en-US" sz="2200" dirty="0">
                <a:solidFill>
                  <a:srgbClr val="0070C0"/>
                </a:solidFill>
              </a:rPr>
              <a:t>starting address of the corresponding array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(first or [0] element) when the code is compiled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1F097E-DDBD-4E49-9BA3-B03B80FB06A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5ADA68C-429F-8D4A-9EC1-7E491DDBE902}"/>
              </a:ext>
            </a:extLst>
          </p:cNvPr>
          <p:cNvSpPr/>
          <p:nvPr/>
        </p:nvSpPr>
        <p:spPr bwMode="auto">
          <a:xfrm>
            <a:off x="1929710" y="1696622"/>
            <a:ext cx="6991266" cy="805953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literal\n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literal %s\n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 literal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 </a:t>
            </a:r>
          </a:p>
        </p:txBody>
      </p:sp>
    </p:spTree>
    <p:extLst>
      <p:ext uri="{BB962C8B-B14F-4D97-AF65-F5344CB8AC3E}">
        <p14:creationId xmlns:p14="http://schemas.microsoft.com/office/powerpoint/2010/main" val="1357575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8AB38BD-EF36-D043-A91C-3CFABFD6938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946" y="705013"/>
            <a:ext cx="11043353" cy="563272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endParaRPr lang="en-US" sz="2200" dirty="0">
              <a:solidFill>
                <a:schemeClr val="accent5"/>
              </a:solidFill>
              <a:cs typeface="Courier New" panose="02070309020205020404" pitchFamily="49" charset="0"/>
            </a:endParaRPr>
          </a:p>
          <a:p>
            <a:endParaRPr lang="en-US" sz="4000" dirty="0">
              <a:solidFill>
                <a:schemeClr val="accent5"/>
              </a:solidFill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mess1</a:t>
            </a:r>
            <a:r>
              <a:rPr lang="en-US" sz="2200" dirty="0">
                <a:cs typeface="Courier New" panose="02070309020205020404" pitchFamily="49" charset="0"/>
              </a:rPr>
              <a:t>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is a </a:t>
            </a:r>
            <a:r>
              <a:rPr lang="en-US" sz="2200" b="1" dirty="0">
                <a:solidFill>
                  <a:srgbClr val="FF0000"/>
                </a:solidFill>
                <a:cs typeface="Courier New" panose="02070309020205020404" pitchFamily="49" charset="0"/>
              </a:rPr>
              <a:t>mutable</a:t>
            </a:r>
            <a:r>
              <a:rPr 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 array (type is char [ ])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with enough space to hold the string + ’\0</a:t>
            </a:r>
            <a:r>
              <a:rPr lang="en-US" sz="2200" dirty="0">
                <a:solidFill>
                  <a:schemeClr val="tx2"/>
                </a:solidFill>
              </a:rPr>
              <a:t>’  </a:t>
            </a:r>
          </a:p>
          <a:p>
            <a:pPr lvl="1"/>
            <a:r>
              <a:rPr lang="en-US" sz="2200" dirty="0">
                <a:cs typeface="Courier New" panose="02070309020205020404" pitchFamily="49" charset="0"/>
              </a:rPr>
              <a:t>You </a:t>
            </a:r>
            <a:r>
              <a:rPr lang="en-US" sz="2200" b="1" dirty="0">
                <a:solidFill>
                  <a:srgbClr val="0070C0"/>
                </a:solidFill>
                <a:cs typeface="Courier New" panose="02070309020205020404" pitchFamily="49" charset="0"/>
              </a:rPr>
              <a:t>can change </a:t>
            </a:r>
            <a:r>
              <a:rPr lang="en-US" sz="2200" dirty="0">
                <a:solidFill>
                  <a:srgbClr val="0070C0"/>
                </a:solidFill>
                <a:cs typeface="Courier New" panose="02070309020205020404" pitchFamily="49" charset="0"/>
              </a:rPr>
              <a:t>array contents</a:t>
            </a:r>
          </a:p>
          <a:p>
            <a:pPr marL="354012" lvl="1" indent="0">
              <a:buNone/>
            </a:pPr>
            <a:endParaRPr lang="en-US" sz="2800" dirty="0">
              <a:solidFill>
                <a:srgbClr val="0070C0"/>
              </a:solidFill>
              <a:cs typeface="Courier New" panose="02070309020205020404" pitchFamily="49" charset="0"/>
            </a:endParaRPr>
          </a:p>
          <a:p>
            <a:pPr marL="354012" lvl="1" indent="0">
              <a:buNone/>
            </a:pPr>
            <a:endParaRPr lang="en-US" sz="3200" dirty="0">
              <a:solidFill>
                <a:srgbClr val="0070C0"/>
              </a:solidFill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6"/>
                </a:solidFill>
                <a:cs typeface="Courier New" panose="02070309020205020404" pitchFamily="49" charset="0"/>
              </a:rPr>
              <a:t>In the example above, </a:t>
            </a:r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</a:t>
            </a:r>
            <a:r>
              <a:rPr lang="en-US" sz="2200" dirty="0">
                <a:solidFill>
                  <a:srgbClr val="7030A0"/>
                </a:solidFill>
                <a:cs typeface="Courier New" panose="02070309020205020404" pitchFamily="49" charset="0"/>
              </a:rPr>
              <a:t>is immutable string literal (array) </a:t>
            </a:r>
          </a:p>
          <a:p>
            <a:pPr lvl="1"/>
            <a:r>
              <a:rPr lang="en-US" sz="20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</a:t>
            </a:r>
            <a:r>
              <a:rPr 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is </a:t>
            </a:r>
            <a:r>
              <a:rPr lang="en-US" sz="2000" dirty="0">
                <a:solidFill>
                  <a:srgbClr val="00B050"/>
                </a:solidFill>
                <a:cs typeface="Courier New" panose="02070309020205020404" pitchFamily="49" charset="0"/>
              </a:rPr>
              <a:t>not associated with a variable name</a:t>
            </a:r>
            <a:r>
              <a:rPr lang="en-US" sz="2000" dirty="0">
                <a:solidFill>
                  <a:schemeClr val="accent1"/>
                </a:solidFill>
                <a:cs typeface="Courier New" panose="02070309020205020404" pitchFamily="49" charset="0"/>
              </a:rPr>
              <a:t>; </a:t>
            </a:r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anonymous variable</a:t>
            </a:r>
          </a:p>
          <a:p>
            <a:pPr lvl="1"/>
            <a:r>
              <a:rPr lang="en-US" sz="20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has </a:t>
            </a:r>
            <a:r>
              <a:rPr lang="en-US" sz="2000" dirty="0">
                <a:solidFill>
                  <a:schemeClr val="tx2"/>
                </a:solidFill>
                <a:cs typeface="Courier New" panose="02070309020205020404" pitchFamily="49" charset="0"/>
              </a:rPr>
              <a:t>space to hold the string + ’\0</a:t>
            </a:r>
            <a:r>
              <a:rPr lang="en-US" sz="2000" dirty="0">
                <a:solidFill>
                  <a:schemeClr val="tx2"/>
                </a:solidFill>
              </a:rPr>
              <a:t>’ </a:t>
            </a:r>
            <a:endParaRPr lang="en-US" sz="2000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pPr lvl="1"/>
            <a:r>
              <a:rPr lang="en-US" sz="2000" dirty="0">
                <a:solidFill>
                  <a:schemeClr val="accent5"/>
                </a:solidFill>
                <a:cs typeface="Courier New" panose="02070309020205020404" pitchFamily="49" charset="0"/>
              </a:rPr>
              <a:t>"Hello World" is read only  (immutable) and cannot be modified at runtime</a:t>
            </a:r>
            <a:endParaRPr lang="en-US" sz="2000" dirty="0">
              <a:solidFill>
                <a:srgbClr val="FF0000"/>
              </a:solidFill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mess2 is a</a:t>
            </a:r>
            <a:r>
              <a:rPr lang="en-US" sz="2200" dirty="0">
                <a:cs typeface="Courier New" panose="02070309020205020404" pitchFamily="49" charset="0"/>
              </a:rPr>
              <a:t> </a:t>
            </a:r>
            <a:r>
              <a:rPr lang="en-US" sz="2200" b="1" dirty="0">
                <a:solidFill>
                  <a:schemeClr val="accent5"/>
                </a:solidFill>
                <a:cs typeface="Courier New" panose="02070309020205020404" pitchFamily="49" charset="0"/>
              </a:rPr>
              <a:t>pointer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 to an </a:t>
            </a:r>
            <a:r>
              <a:rPr lang="en-US" sz="2200" b="1" dirty="0">
                <a:solidFill>
                  <a:srgbClr val="FF0000"/>
                </a:solidFill>
                <a:cs typeface="Courier New" panose="02070309020205020404" pitchFamily="49" charset="0"/>
              </a:rPr>
              <a:t>immutable</a:t>
            </a:r>
            <a:r>
              <a:rPr 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 array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with space to hold the string + ’\0</a:t>
            </a:r>
            <a:r>
              <a:rPr lang="en-US" sz="2200" dirty="0">
                <a:solidFill>
                  <a:schemeClr val="tx2"/>
                </a:solidFill>
              </a:rPr>
              <a:t>’  </a:t>
            </a:r>
            <a:endParaRPr lang="en-US" sz="2200" dirty="0">
              <a:cs typeface="Courier New" panose="020703090202050204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8B85B-41EE-0349-A6C3-4561795A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876" y="56991"/>
            <a:ext cx="10515600" cy="499503"/>
          </a:xfrm>
        </p:spPr>
        <p:txBody>
          <a:bodyPr/>
          <a:lstStyle/>
          <a:p>
            <a:r>
              <a:rPr lang="en-US" dirty="0"/>
              <a:t>String Literals, Mutable and Immutable arrays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1EAD05C7-123F-2C4C-8D03-E28FCF50CF87}"/>
              </a:ext>
            </a:extLst>
          </p:cNvPr>
          <p:cNvSpPr/>
          <p:nvPr/>
        </p:nvSpPr>
        <p:spPr bwMode="auto">
          <a:xfrm>
            <a:off x="1813639" y="775890"/>
            <a:ext cx="7848674" cy="1265971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"Hello World";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2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mess1;</a:t>
            </a:r>
          </a:p>
          <a:p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</a:t>
            </a:r>
            <a:r>
              <a:rPr lang="en-US" sz="22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+ 5) = '\0';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shortens string to "Hello"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FA1C494-55D8-EF4B-94CF-B1690E993B27}"/>
              </a:ext>
            </a:extLst>
          </p:cNvPr>
          <p:cNvSpPr/>
          <p:nvPr/>
        </p:nvSpPr>
        <p:spPr bwMode="auto">
          <a:xfrm>
            <a:off x="838199" y="3072684"/>
            <a:ext cx="10515601" cy="897381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World"; 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"Hello World" is a string literal</a:t>
            </a:r>
          </a:p>
          <a:p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	</a:t>
            </a:r>
            <a:r>
              <a:rPr lang="en-US" sz="2200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mess2 is a pointer NOT an array!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DEB096-28AF-824C-A778-2DB3A980CBD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89255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 animBg="1"/>
      <p:bldP spid="50" grpId="0" animBg="1"/>
      <p:bldP spid="9" grpId="0" animBg="1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8AB38BD-EF36-D043-A91C-3CFABFD6938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85946" y="705013"/>
            <a:ext cx="11043353" cy="470781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mess2</a:t>
            </a:r>
            <a:r>
              <a:rPr lang="en-US" sz="2200" dirty="0">
                <a:cs typeface="Courier New" panose="02070309020205020404" pitchFamily="49" charset="0"/>
              </a:rPr>
              <a:t> </a:t>
            </a:r>
            <a:r>
              <a:rPr lang="en-US" sz="2200" b="1" dirty="0">
                <a:solidFill>
                  <a:schemeClr val="accent5"/>
                </a:solidFill>
                <a:cs typeface="Courier New" panose="02070309020205020404" pitchFamily="49" charset="0"/>
              </a:rPr>
              <a:t>pointer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 to an </a:t>
            </a:r>
            <a:r>
              <a:rPr lang="en-US" sz="2200" b="1" dirty="0">
                <a:solidFill>
                  <a:srgbClr val="FF0000"/>
                </a:solidFill>
                <a:cs typeface="Courier New" panose="02070309020205020404" pitchFamily="49" charset="0"/>
              </a:rPr>
              <a:t>immutable</a:t>
            </a:r>
            <a:r>
              <a:rPr 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 array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with space to hold the string + ’\0</a:t>
            </a:r>
            <a:r>
              <a:rPr lang="en-US" sz="2200" dirty="0">
                <a:solidFill>
                  <a:schemeClr val="tx2"/>
                </a:solidFill>
              </a:rPr>
              <a:t>’  </a:t>
            </a:r>
            <a:endParaRPr lang="en-US" sz="2200" dirty="0">
              <a:cs typeface="Courier New" panose="02070309020205020404" pitchFamily="49" charset="0"/>
            </a:endParaRPr>
          </a:p>
          <a:p>
            <a:pPr lvl="1"/>
            <a:r>
              <a:rPr lang="en-US" sz="2200" dirty="0">
                <a:cs typeface="Courier New" panose="02070309020205020404" pitchFamily="49" charset="0"/>
              </a:rPr>
              <a:t>you </a:t>
            </a:r>
            <a:r>
              <a:rPr lang="en-US" sz="2200" b="1" dirty="0">
                <a:solidFill>
                  <a:srgbClr val="0070C0"/>
                </a:solidFill>
                <a:cs typeface="Courier New" panose="02070309020205020404" pitchFamily="49" charset="0"/>
              </a:rPr>
              <a:t>cannot change </a:t>
            </a:r>
            <a:r>
              <a:rPr lang="en-US" sz="2200" dirty="0">
                <a:solidFill>
                  <a:srgbClr val="0070C0"/>
                </a:solidFill>
                <a:cs typeface="Courier New" panose="02070309020205020404" pitchFamily="49" charset="0"/>
              </a:rPr>
              <a:t>array contents,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but you can </a:t>
            </a:r>
            <a:r>
              <a:rPr lang="en-US" sz="2200" dirty="0">
                <a:solidFill>
                  <a:srgbClr val="0070C0"/>
                </a:solidFill>
                <a:cs typeface="Courier New" panose="02070309020205020404" pitchFamily="49" charset="0"/>
              </a:rPr>
              <a:t>change what mess2 points at</a:t>
            </a: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pPr lvl="1"/>
            <a:endParaRPr lang="en-US" sz="2800" dirty="0"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mess3</a:t>
            </a:r>
            <a:r>
              <a:rPr lang="en-US" sz="2200" dirty="0">
                <a:cs typeface="Courier New" panose="02070309020205020404" pitchFamily="49" charset="0"/>
              </a:rPr>
              <a:t> is an array but does not contain a </a:t>
            </a:r>
            <a:r>
              <a:rPr lang="en-US" sz="2200" u="sng" dirty="0">
                <a:cs typeface="Courier New" panose="02070309020205020404" pitchFamily="49" charset="0"/>
              </a:rPr>
              <a:t>’\0</a:t>
            </a:r>
            <a:r>
              <a:rPr lang="en-US" sz="2200" u="sng" dirty="0"/>
              <a:t>’</a:t>
            </a:r>
            <a:r>
              <a:rPr lang="en-US" sz="2200" dirty="0"/>
              <a:t>  </a:t>
            </a:r>
          </a:p>
          <a:p>
            <a:pPr lvl="1"/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SO, IT IS </a:t>
            </a:r>
            <a:r>
              <a:rPr lang="en-US" sz="2000" b="1" dirty="0">
                <a:solidFill>
                  <a:srgbClr val="FF0000"/>
                </a:solidFill>
                <a:cs typeface="Courier New" panose="02070309020205020404" pitchFamily="49" charset="0"/>
              </a:rPr>
              <a:t>NOT</a:t>
            </a:r>
            <a:r>
              <a:rPr lang="en-US" sz="2000" dirty="0">
                <a:solidFill>
                  <a:srgbClr val="FF0000"/>
                </a:solidFill>
                <a:cs typeface="Courier New" panose="02070309020205020404" pitchFamily="49" charset="0"/>
              </a:rPr>
              <a:t> A VALID STRING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8B85B-41EE-0349-A6C3-4561795A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876" y="56991"/>
            <a:ext cx="10515600" cy="499503"/>
          </a:xfrm>
        </p:spPr>
        <p:txBody>
          <a:bodyPr/>
          <a:lstStyle/>
          <a:p>
            <a:r>
              <a:rPr lang="en-US" dirty="0"/>
              <a:t>Be Careful with C Strings and Arrays of Chars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C1EB55B1-2DBD-8640-8A90-0A893AC70839}"/>
              </a:ext>
            </a:extLst>
          </p:cNvPr>
          <p:cNvSpPr/>
          <p:nvPr/>
        </p:nvSpPr>
        <p:spPr bwMode="auto">
          <a:xfrm>
            <a:off x="910704" y="4671754"/>
            <a:ext cx="9952328" cy="499503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mess3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[] = {'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H','e','l','l','o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',' ','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W','o','r','l','d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'};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FA1C494-55D8-EF4B-94CF-B1690E993B27}"/>
              </a:ext>
            </a:extLst>
          </p:cNvPr>
          <p:cNvSpPr/>
          <p:nvPr/>
        </p:nvSpPr>
        <p:spPr bwMode="auto">
          <a:xfrm>
            <a:off x="937514" y="1834812"/>
            <a:ext cx="10515601" cy="1473419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World"; 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"Hello World" is a string literal</a:t>
            </a:r>
          </a:p>
          <a:p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	</a:t>
            </a:r>
            <a:r>
              <a:rPr lang="en-US" sz="2200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mess2 is a pointer NOT an array!</a:t>
            </a:r>
          </a:p>
          <a:p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*mess = 'h'; 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          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undefined in C, </a:t>
            </a:r>
            <a:r>
              <a:rPr lang="en-US" sz="22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linux</a:t>
            </a:r>
            <a:r>
              <a:rPr lang="en-US" sz="22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seg fault</a:t>
            </a:r>
            <a:endParaRPr lang="en-US" sz="2200" i="1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mess2 = mess1;			// where mess2 points can be changed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DEB096-28AF-824C-A778-2DB3A980CBD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8684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 animBg="1"/>
      <p:bldP spid="52" grpId="0" animBg="1"/>
      <p:bldP spid="9" grpId="0" animBg="1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6EF07-90E4-D74B-A950-25B81BC02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411" y="151890"/>
            <a:ext cx="12212140" cy="404608"/>
          </a:xfrm>
        </p:spPr>
        <p:txBody>
          <a:bodyPr/>
          <a:lstStyle/>
          <a:p>
            <a:r>
              <a:rPr lang="en-US" dirty="0"/>
              <a:t>Returning a Pointer To a Local Variable (Dangling Pointer)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7CC40-DA54-FE4B-985B-3C96E512051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79043" y="551953"/>
            <a:ext cx="11678443" cy="2390326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There are many situations where </a:t>
            </a:r>
            <a:r>
              <a:rPr lang="en-US" dirty="0">
                <a:solidFill>
                  <a:srgbClr val="2C895B"/>
                </a:solidFill>
              </a:rPr>
              <a:t>a function will return a pointer</a:t>
            </a:r>
            <a:r>
              <a:rPr lang="en-US" dirty="0"/>
              <a:t>, but </a:t>
            </a:r>
            <a:r>
              <a:rPr lang="en-US" dirty="0">
                <a:solidFill>
                  <a:srgbClr val="2C895B"/>
                </a:solidFill>
              </a:rPr>
              <a:t>a function must never return a pointer to a memory location </a:t>
            </a:r>
            <a:r>
              <a:rPr lang="en-US" dirty="0"/>
              <a:t>that is </a:t>
            </a:r>
            <a:r>
              <a:rPr lang="en-US" dirty="0">
                <a:solidFill>
                  <a:srgbClr val="FF0000"/>
                </a:solidFill>
              </a:rPr>
              <a:t>no longer valid </a:t>
            </a:r>
            <a:r>
              <a:rPr lang="en-US" dirty="0">
                <a:solidFill>
                  <a:schemeClr val="tx2"/>
                </a:solidFill>
              </a:rPr>
              <a:t>such as</a:t>
            </a:r>
            <a:r>
              <a:rPr lang="en-US" dirty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Address of a </a:t>
            </a:r>
            <a:r>
              <a:rPr lang="en-US" dirty="0">
                <a:solidFill>
                  <a:srgbClr val="2C895B"/>
                </a:solidFill>
              </a:rPr>
              <a:t>passed parameter copy </a:t>
            </a:r>
            <a:r>
              <a:rPr lang="en-US" dirty="0"/>
              <a:t>as the caller may or will deallocate it after the call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Address of a </a:t>
            </a:r>
            <a:r>
              <a:rPr lang="en-US" dirty="0">
                <a:solidFill>
                  <a:srgbClr val="2C895B"/>
                </a:solidFill>
              </a:rPr>
              <a:t>local variable (automatic) </a:t>
            </a:r>
            <a:r>
              <a:rPr lang="en-US" dirty="0"/>
              <a:t>that is invalid on function return </a:t>
            </a:r>
          </a:p>
          <a:p>
            <a:r>
              <a:rPr lang="en-US" dirty="0"/>
              <a:t>These errors are called a </a:t>
            </a:r>
            <a:r>
              <a:rPr lang="en-US" dirty="0">
                <a:solidFill>
                  <a:srgbClr val="FF0000"/>
                </a:solidFill>
              </a:rPr>
              <a:t>dangling pointer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94E327-3D17-FE48-8E2F-83C9A03C42B3}"/>
              </a:ext>
            </a:extLst>
          </p:cNvPr>
          <p:cNvGrpSpPr/>
          <p:nvPr/>
        </p:nvGrpSpPr>
        <p:grpSpPr>
          <a:xfrm>
            <a:off x="643505" y="3007114"/>
            <a:ext cx="7434956" cy="1235154"/>
            <a:chOff x="643505" y="3007114"/>
            <a:chExt cx="7434956" cy="123515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4E18258-93D3-A642-BD5F-958BD731C1A5}"/>
                </a:ext>
              </a:extLst>
            </p:cNvPr>
            <p:cNvGrpSpPr/>
            <p:nvPr/>
          </p:nvGrpSpPr>
          <p:grpSpPr>
            <a:xfrm>
              <a:off x="643505" y="3007114"/>
              <a:ext cx="7434956" cy="1235154"/>
              <a:chOff x="131075" y="607151"/>
              <a:chExt cx="7434956" cy="1235154"/>
            </a:xfrm>
          </p:grpSpPr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8BFE96DD-DDDC-714A-B522-D3EB881B5696}"/>
                  </a:ext>
                </a:extLst>
              </p:cNvPr>
              <p:cNvSpPr/>
              <p:nvPr/>
            </p:nvSpPr>
            <p:spPr bwMode="auto">
              <a:xfrm>
                <a:off x="3417025" y="607151"/>
                <a:ext cx="4149006" cy="1235154"/>
              </a:xfrm>
              <a:prstGeom prst="roundRect">
                <a:avLst>
                  <a:gd name="adj" fmla="val 5733"/>
                </a:avLst>
              </a:prstGeom>
              <a:solidFill>
                <a:schemeClr val="bg1">
                  <a:lumMod val="95000"/>
                </a:schemeClr>
              </a:solidFill>
              <a:ln w="38100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int *</a:t>
                </a:r>
                <a:r>
                  <a:rPr lang="en-US" dirty="0" err="1">
                    <a:latin typeface="Consolas" panose="020B0609020204030204" pitchFamily="49" charset="0"/>
                    <a:cs typeface="Consolas" panose="020B0609020204030204" pitchFamily="49" charset="0"/>
                  </a:rPr>
                  <a:t>bad_idea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(int n)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{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    return </a:t>
                </a:r>
                <a:r>
                  <a:rPr lang="en-US" dirty="0">
                    <a:solidFill>
                      <a:srgbClr val="FF000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&amp;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n; </a:t>
                </a:r>
                <a:r>
                  <a:rPr lang="en-US" dirty="0">
                    <a:solidFill>
                      <a:srgbClr val="00B05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// NEVER do this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} 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75FB7CB-191F-9A4F-92FB-E1C0FACBC5EB}"/>
                  </a:ext>
                </a:extLst>
              </p:cNvPr>
              <p:cNvSpPr txBox="1"/>
              <p:nvPr/>
            </p:nvSpPr>
            <p:spPr>
              <a:xfrm>
                <a:off x="131075" y="607151"/>
                <a:ext cx="2614464" cy="1200329"/>
              </a:xfrm>
              <a:prstGeom prst="rect">
                <a:avLst/>
              </a:prstGeom>
              <a:noFill/>
              <a:ln w="3175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>
                    <a:solidFill>
                      <a:srgbClr val="0070C0"/>
                    </a:solidFill>
                  </a:rPr>
                  <a:t>n is a parameter with the scope of </a:t>
                </a:r>
                <a:r>
                  <a:rPr lang="en-US" dirty="0" err="1">
                    <a:solidFill>
                      <a:srgbClr val="0070C0"/>
                    </a:solidFill>
                  </a:rPr>
                  <a:t>bad_idea</a:t>
                </a:r>
                <a:endParaRPr lang="en-US" dirty="0">
                  <a:solidFill>
                    <a:srgbClr val="0070C0"/>
                  </a:solidFill>
                </a:endParaRPr>
              </a:p>
              <a:p>
                <a:pPr algn="r"/>
                <a:r>
                  <a:rPr lang="en-US" dirty="0">
                    <a:solidFill>
                      <a:srgbClr val="0070C0"/>
                    </a:solidFill>
                  </a:rPr>
                  <a:t>it is no longer valid after the function returns </a:t>
                </a:r>
              </a:p>
            </p:txBody>
          </p:sp>
        </p:grp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E077CCF6-B606-E94E-BD21-2B2CA63C169F}"/>
                </a:ext>
              </a:extLst>
            </p:cNvPr>
            <p:cNvSpPr/>
            <p:nvPr/>
          </p:nvSpPr>
          <p:spPr>
            <a:xfrm>
              <a:off x="3299792" y="3419341"/>
              <a:ext cx="583096" cy="20535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9CCBD76-6ACC-694D-A3AF-9367A6E51133}"/>
              </a:ext>
            </a:extLst>
          </p:cNvPr>
          <p:cNvGrpSpPr/>
          <p:nvPr/>
        </p:nvGrpSpPr>
        <p:grpSpPr>
          <a:xfrm>
            <a:off x="639931" y="4617433"/>
            <a:ext cx="7438530" cy="2031325"/>
            <a:chOff x="639931" y="4617433"/>
            <a:chExt cx="7438530" cy="203132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1775BBA-F1AD-7743-927C-A20980F25898}"/>
                </a:ext>
              </a:extLst>
            </p:cNvPr>
            <p:cNvGrpSpPr/>
            <p:nvPr/>
          </p:nvGrpSpPr>
          <p:grpSpPr>
            <a:xfrm>
              <a:off x="639931" y="4617433"/>
              <a:ext cx="7438530" cy="2031325"/>
              <a:chOff x="6964360" y="1317246"/>
              <a:chExt cx="7438530" cy="2031325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973AC7E-F9C5-524A-92E7-A03B13E6907F}"/>
                  </a:ext>
                </a:extLst>
              </p:cNvPr>
              <p:cNvSpPr txBox="1"/>
              <p:nvPr/>
            </p:nvSpPr>
            <p:spPr>
              <a:xfrm>
                <a:off x="6964360" y="1317246"/>
                <a:ext cx="2614464" cy="2031325"/>
              </a:xfrm>
              <a:prstGeom prst="rect">
                <a:avLst/>
              </a:prstGeom>
              <a:noFill/>
              <a:ln w="34925">
                <a:solidFill>
                  <a:srgbClr val="F3753F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F37440"/>
                    </a:solidFill>
                  </a:rPr>
                  <a:t>a is an automatic (local) with a scope and </a:t>
                </a:r>
                <a:r>
                  <a:rPr lang="en-US" b="1" u="sng" dirty="0">
                    <a:solidFill>
                      <a:srgbClr val="F37440"/>
                    </a:solidFill>
                  </a:rPr>
                  <a:t>lifetime</a:t>
                </a:r>
                <a:r>
                  <a:rPr lang="en-US" dirty="0">
                    <a:solidFill>
                      <a:srgbClr val="F37440"/>
                    </a:solidFill>
                  </a:rPr>
                  <a:t> within bad_idea2</a:t>
                </a:r>
              </a:p>
              <a:p>
                <a:r>
                  <a:rPr lang="en-US" dirty="0">
                    <a:solidFill>
                      <a:srgbClr val="F37440"/>
                    </a:solidFill>
                  </a:rPr>
                  <a:t>a is no longer a valid location after the function returns </a:t>
                </a:r>
                <a:endParaRPr lang="en-US" sz="2000" dirty="0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CBE40729-4456-024E-B65F-F3DCD9CF73DA}"/>
                  </a:ext>
                </a:extLst>
              </p:cNvPr>
              <p:cNvSpPr/>
              <p:nvPr/>
            </p:nvSpPr>
            <p:spPr bwMode="auto">
              <a:xfrm>
                <a:off x="10165494" y="1521209"/>
                <a:ext cx="4237396" cy="1520190"/>
              </a:xfrm>
              <a:prstGeom prst="roundRect">
                <a:avLst>
                  <a:gd name="adj" fmla="val 5733"/>
                </a:avLst>
              </a:prstGeom>
              <a:solidFill>
                <a:schemeClr val="bg1">
                  <a:lumMod val="95000"/>
                </a:schemeClr>
              </a:solidFill>
              <a:ln w="34925" cap="flat" cmpd="sng" algn="ctr">
                <a:solidFill>
                  <a:srgbClr val="F3753F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dirty="0">
                    <a:solidFill>
                      <a:srgbClr val="0070C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int *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bad_idea2(int n)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{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    int a = n * n;</a:t>
                </a:r>
                <a:b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</a:b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    return </a:t>
                </a:r>
                <a:r>
                  <a:rPr lang="en-US" dirty="0">
                    <a:solidFill>
                      <a:srgbClr val="FF000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&amp;</a:t>
                </a:r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a; </a:t>
                </a:r>
                <a:r>
                  <a:rPr lang="en-US" dirty="0">
                    <a:solidFill>
                      <a:srgbClr val="00B05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// NEVER do this </a:t>
                </a:r>
              </a:p>
              <a:p>
                <a:r>
                  <a:rPr lang="en-US" dirty="0">
                    <a:latin typeface="Consolas" panose="020B0609020204030204" pitchFamily="49" charset="0"/>
                    <a:cs typeface="Consolas" panose="020B0609020204030204" pitchFamily="49" charset="0"/>
                  </a:rPr>
                  <a:t>} </a:t>
                </a:r>
              </a:p>
            </p:txBody>
          </p:sp>
        </p:grpSp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5A1B8CA7-9C0C-394C-BF74-5D91534A4D12}"/>
                </a:ext>
              </a:extLst>
            </p:cNvPr>
            <p:cNvSpPr/>
            <p:nvPr/>
          </p:nvSpPr>
          <p:spPr>
            <a:xfrm>
              <a:off x="3244553" y="5478816"/>
              <a:ext cx="583096" cy="205350"/>
            </a:xfrm>
            <a:prstGeom prst="rightArrow">
              <a:avLst/>
            </a:prstGeom>
            <a:solidFill>
              <a:srgbClr val="F37440"/>
            </a:solidFill>
            <a:ln>
              <a:solidFill>
                <a:srgbClr val="F374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8FDFB53-A5ED-8D4A-BDF8-45D815D7CA68}"/>
              </a:ext>
            </a:extLst>
          </p:cNvPr>
          <p:cNvSpPr/>
          <p:nvPr/>
        </p:nvSpPr>
        <p:spPr bwMode="auto">
          <a:xfrm>
            <a:off x="8452110" y="3267214"/>
            <a:ext cx="3540887" cy="323040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34925" cap="flat" cmpd="sng" algn="ctr">
            <a:solidFill>
              <a:srgbClr val="2C895B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</a:t>
            </a:r>
          </a:p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 is ok to do</a:t>
            </a:r>
          </a:p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 is </a:t>
            </a:r>
            <a:r>
              <a:rPr lang="en-US" b="1" i="1" u="sng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 a dangling</a:t>
            </a:r>
          </a:p>
          <a:p>
            <a:r>
              <a:rPr lang="en-US" b="1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pointer</a:t>
            </a:r>
          </a:p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ok(int n)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 int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 = n * n;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return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a;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ok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2D1BA2-FF01-8A4A-A746-A8BE62FC68DD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5166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7" grpId="0" animBg="1"/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3497DF9-C4DB-FD9B-579F-F57544787613}"/>
              </a:ext>
            </a:extLst>
          </p:cNvPr>
          <p:cNvSpPr txBox="1">
            <a:spLocks/>
          </p:cNvSpPr>
          <p:nvPr/>
        </p:nvSpPr>
        <p:spPr>
          <a:xfrm>
            <a:off x="4367983" y="106104"/>
            <a:ext cx="3065293" cy="529901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3200" dirty="0">
                <a:solidFill>
                  <a:schemeClr val="bg1"/>
                </a:solidFill>
              </a:rPr>
              <a:t>UCSD CSE 30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5B5CA933-6659-DB1B-58D4-6C967621FD01}"/>
              </a:ext>
            </a:extLst>
          </p:cNvPr>
          <p:cNvSpPr txBox="1">
            <a:spLocks/>
          </p:cNvSpPr>
          <p:nvPr/>
        </p:nvSpPr>
        <p:spPr>
          <a:xfrm>
            <a:off x="132080" y="6312861"/>
            <a:ext cx="1872474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Keith Muller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28254-9A0D-0FCB-9486-F59C1E8AD825}"/>
              </a:ext>
            </a:extLst>
          </p:cNvPr>
          <p:cNvSpPr txBox="1">
            <a:spLocks/>
          </p:cNvSpPr>
          <p:nvPr/>
        </p:nvSpPr>
        <p:spPr>
          <a:xfrm>
            <a:off x="4409268" y="1492341"/>
            <a:ext cx="3373465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 Programming Part 3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6C9A09E-A530-3F82-B278-44BEB0A58F73}"/>
              </a:ext>
            </a:extLst>
          </p:cNvPr>
          <p:cNvSpPr txBox="1">
            <a:spLocks/>
          </p:cNvSpPr>
          <p:nvPr/>
        </p:nvSpPr>
        <p:spPr>
          <a:xfrm>
            <a:off x="4217761" y="2185305"/>
            <a:ext cx="3756479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Lecture 9 – Oct 20, 2022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A5DF4B8-3B21-471C-AB4D-656E238C2999}"/>
              </a:ext>
            </a:extLst>
          </p:cNvPr>
          <p:cNvSpPr txBox="1">
            <a:spLocks/>
          </p:cNvSpPr>
          <p:nvPr/>
        </p:nvSpPr>
        <p:spPr>
          <a:xfrm>
            <a:off x="2323113" y="799377"/>
            <a:ext cx="7522623" cy="439035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</a:rPr>
              <a:t>Computer Organization and Systems Programming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0D7BEAD-585D-AF13-F52C-2E855CB10A6F}"/>
              </a:ext>
            </a:extLst>
          </p:cNvPr>
          <p:cNvSpPr txBox="1">
            <a:spLocks/>
          </p:cNvSpPr>
          <p:nvPr/>
        </p:nvSpPr>
        <p:spPr>
          <a:xfrm>
            <a:off x="47766" y="106104"/>
            <a:ext cx="1781034" cy="333167"/>
          </a:xfrm>
          <a:prstGeom prst="rect">
            <a:avLst/>
          </a:prstGeom>
          <a:solidFill>
            <a:srgbClr val="0070C0"/>
          </a:solidFill>
          <a:ln w="19050">
            <a:noFill/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buNone/>
            </a:pPr>
            <a:r>
              <a:rPr lang="en-US" sz="1400" dirty="0">
                <a:solidFill>
                  <a:schemeClr val="bg1"/>
                </a:solidFill>
              </a:rPr>
              <a:t>Version 1.08</a:t>
            </a:r>
          </a:p>
        </p:txBody>
      </p:sp>
    </p:spTree>
    <p:extLst>
      <p:ext uri="{BB962C8B-B14F-4D97-AF65-F5344CB8AC3E}">
        <p14:creationId xmlns:p14="http://schemas.microsoft.com/office/powerpoint/2010/main" val="1230116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6710-AC2F-344A-9944-73242F33F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591201"/>
          </a:xfrm>
        </p:spPr>
        <p:txBody>
          <a:bodyPr/>
          <a:lstStyle/>
          <a:p>
            <a:r>
              <a:rPr lang="en-US" dirty="0"/>
              <a:t>String Literals (Read-Only) in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46BAE-1940-4649-A4CE-AAA30C9321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96893" y="716776"/>
            <a:ext cx="11398213" cy="5792350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rgbClr val="0070C0"/>
                </a:solidFill>
              </a:rPr>
              <a:t>When strings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in </a:t>
            </a:r>
            <a:r>
              <a:rPr lang="en-US" sz="2200" dirty="0">
                <a:solidFill>
                  <a:srgbClr val="0070C0"/>
                </a:solidFill>
              </a:rPr>
              <a:t>quotations</a:t>
            </a:r>
            <a:r>
              <a:rPr lang="en-US" sz="2200" dirty="0"/>
              <a:t>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200" i="1" dirty="0">
                <a:solidFill>
                  <a:schemeClr val="tx1">
                    <a:lumMod val="50000"/>
                  </a:schemeClr>
                </a:solidFill>
              </a:rPr>
              <a:t>e.g.,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"string") are </a:t>
            </a:r>
            <a:r>
              <a:rPr lang="en-US" sz="2200" b="1" dirty="0">
                <a:solidFill>
                  <a:srgbClr val="7030A0"/>
                </a:solidFill>
              </a:rPr>
              <a:t>part of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an </a:t>
            </a:r>
            <a:r>
              <a:rPr lang="en-US" sz="2200" b="1" dirty="0">
                <a:solidFill>
                  <a:schemeClr val="accent1"/>
                </a:solidFill>
              </a:rPr>
              <a:t>expression</a:t>
            </a:r>
            <a:r>
              <a:rPr lang="en-US" sz="2200" b="1" dirty="0"/>
              <a:t>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en-US" sz="2200" i="1" dirty="0">
                <a:solidFill>
                  <a:schemeClr val="tx1">
                    <a:lumMod val="50000"/>
                  </a:schemeClr>
                </a:solidFill>
              </a:rPr>
              <a:t>i.e., </a:t>
            </a:r>
            <a:r>
              <a:rPr lang="en-US" sz="2200" i="1" dirty="0">
                <a:solidFill>
                  <a:srgbClr val="FF0000"/>
                </a:solidFill>
              </a:rPr>
              <a:t>not </a:t>
            </a:r>
            <a:r>
              <a:rPr lang="en-US" sz="2200" dirty="0">
                <a:solidFill>
                  <a:srgbClr val="FF0000"/>
                </a:solidFill>
              </a:rPr>
              <a:t>part of an </a:t>
            </a:r>
            <a:r>
              <a:rPr lang="en-US" sz="2200" i="1" dirty="0">
                <a:solidFill>
                  <a:srgbClr val="FF0000"/>
                </a:solidFill>
              </a:rPr>
              <a:t>array initialization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) they are called </a:t>
            </a:r>
            <a:r>
              <a:rPr lang="en-US" sz="2200" b="1" i="1" dirty="0">
                <a:solidFill>
                  <a:schemeClr val="accent1"/>
                </a:solidFill>
              </a:rPr>
              <a:t>string literals</a:t>
            </a:r>
            <a:endParaRPr lang="en-US" sz="22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What is a </a:t>
            </a:r>
            <a:r>
              <a:rPr lang="en-US" sz="2200" b="1" i="1" dirty="0">
                <a:solidFill>
                  <a:schemeClr val="accent1"/>
                </a:solidFill>
              </a:rPr>
              <a:t>string literal:</a:t>
            </a:r>
            <a:endParaRPr lang="en-US" sz="2200" b="1" dirty="0"/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Is a </a:t>
            </a:r>
            <a:r>
              <a:rPr lang="en-US" sz="2200" dirty="0">
                <a:solidFill>
                  <a:srgbClr val="2C895B"/>
                </a:solidFill>
              </a:rPr>
              <a:t>null-terminated string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in a </a:t>
            </a:r>
            <a:r>
              <a:rPr lang="en-US" sz="2200" b="1" u="sng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22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char array </a:t>
            </a:r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Located in the </a:t>
            </a:r>
            <a:r>
              <a:rPr lang="en-US" sz="2200" b="1" dirty="0">
                <a:solidFill>
                  <a:srgbClr val="FF0000"/>
                </a:solidFill>
              </a:rPr>
              <a:t>read-only data </a:t>
            </a:r>
            <a:r>
              <a:rPr lang="en-US" sz="2200" dirty="0">
                <a:solidFill>
                  <a:srgbClr val="FF0000"/>
                </a:solidFill>
              </a:rPr>
              <a:t>segment of memory</a:t>
            </a:r>
            <a:endParaRPr lang="en-US" sz="2200" dirty="0"/>
          </a:p>
          <a:p>
            <a:pPr lvl="1"/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Is </a:t>
            </a:r>
            <a:r>
              <a:rPr lang="en-US" sz="2200" dirty="0">
                <a:solidFill>
                  <a:srgbClr val="F37440"/>
                </a:solidFill>
              </a:rPr>
              <a:t>not assigned a variable name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 by the compiler, so it is only accessible by the location in memory where it is stored</a:t>
            </a:r>
          </a:p>
          <a:p>
            <a:r>
              <a:rPr lang="en-US" sz="2200" b="1" dirty="0">
                <a:solidFill>
                  <a:schemeClr val="accent1"/>
                </a:solidFill>
              </a:rPr>
              <a:t>String literals </a:t>
            </a:r>
            <a:r>
              <a:rPr lang="en-US" sz="2200" dirty="0">
                <a:solidFill>
                  <a:schemeClr val="tx2"/>
                </a:solidFill>
              </a:rPr>
              <a:t>are a type of </a:t>
            </a:r>
            <a:r>
              <a:rPr lang="en-US" sz="2200" b="1" i="1" dirty="0">
                <a:solidFill>
                  <a:srgbClr val="2C895B"/>
                </a:solidFill>
              </a:rPr>
              <a:t>anonymous variable</a:t>
            </a:r>
          </a:p>
          <a:p>
            <a:pPr lvl="1"/>
            <a:r>
              <a:rPr lang="en-US" sz="2200" dirty="0"/>
              <a:t>M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emory containing </a:t>
            </a:r>
            <a:r>
              <a:rPr lang="en-US" sz="2200" dirty="0">
                <a:solidFill>
                  <a:srgbClr val="0070C0"/>
                </a:solidFill>
              </a:rPr>
              <a:t>data without a name bound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to them (only the address is known)</a:t>
            </a:r>
          </a:p>
          <a:p>
            <a:r>
              <a:rPr lang="en-US" sz="2200" dirty="0"/>
              <a:t>The </a:t>
            </a:r>
            <a:r>
              <a:rPr lang="en-US" sz="2200" i="1" dirty="0">
                <a:solidFill>
                  <a:schemeClr val="accent1"/>
                </a:solidFill>
              </a:rPr>
              <a:t>string literal </a:t>
            </a:r>
            <a:r>
              <a:rPr lang="en-US" sz="2200" dirty="0">
                <a:solidFill>
                  <a:srgbClr val="F37440"/>
                </a:solidFill>
              </a:rPr>
              <a:t>in the </a:t>
            </a:r>
            <a:r>
              <a:rPr lang="en-US" sz="2200" dirty="0" err="1">
                <a:solidFill>
                  <a:srgbClr val="F37440"/>
                </a:solidFill>
              </a:rPr>
              <a:t>printf</a:t>
            </a:r>
            <a:r>
              <a:rPr lang="en-US" sz="2200" dirty="0">
                <a:solidFill>
                  <a:srgbClr val="F37440"/>
                </a:solidFill>
              </a:rPr>
              <a:t>()'s,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are replaced with the </a:t>
            </a:r>
            <a:r>
              <a:rPr lang="en-US" sz="2200" dirty="0">
                <a:solidFill>
                  <a:srgbClr val="0070C0"/>
                </a:solidFill>
              </a:rPr>
              <a:t>starting address of the corresponding array 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</a:rPr>
              <a:t>(first or [0] element) when the code is compiled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1F097E-DDBD-4E49-9BA3-B03B80FB06AC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5ADA68C-429F-8D4A-9EC1-7E491DDBE902}"/>
              </a:ext>
            </a:extLst>
          </p:cNvPr>
          <p:cNvSpPr/>
          <p:nvPr/>
        </p:nvSpPr>
        <p:spPr bwMode="auto">
          <a:xfrm>
            <a:off x="1929710" y="1696622"/>
            <a:ext cx="6991266" cy="805953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literal\n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</a:t>
            </a:r>
            <a:b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literal %s\n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 "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 literal</a:t>
            </a:r>
            <a:r>
              <a:rPr lang="en-US" sz="2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"); </a:t>
            </a:r>
          </a:p>
        </p:txBody>
      </p:sp>
    </p:spTree>
    <p:extLst>
      <p:ext uri="{BB962C8B-B14F-4D97-AF65-F5344CB8AC3E}">
        <p14:creationId xmlns:p14="http://schemas.microsoft.com/office/powerpoint/2010/main" val="2186403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/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8AB38BD-EF36-D043-A91C-3CFABFD6938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90831" y="712270"/>
            <a:ext cx="11799737" cy="592431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chemeClr val="accent3"/>
                </a:solidFill>
                <a:cs typeface="Courier New" panose="02070309020205020404" pitchFamily="49" charset="0"/>
              </a:rPr>
              <a:t>mess1</a:t>
            </a:r>
            <a:r>
              <a:rPr lang="en-US" sz="2200" dirty="0">
                <a:cs typeface="Courier New" panose="02070309020205020404" pitchFamily="49" charset="0"/>
              </a:rPr>
              <a:t>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is a </a:t>
            </a:r>
            <a:r>
              <a:rPr lang="en-US" sz="2200" b="1" dirty="0">
                <a:solidFill>
                  <a:srgbClr val="FF0000"/>
                </a:solidFill>
                <a:cs typeface="Courier New" panose="02070309020205020404" pitchFamily="49" charset="0"/>
              </a:rPr>
              <a:t>mutable</a:t>
            </a:r>
            <a:r>
              <a:rPr 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 array (type is char [ ])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with enough space to hold the string + ’\0</a:t>
            </a:r>
            <a:r>
              <a:rPr lang="en-US" sz="2200" dirty="0">
                <a:solidFill>
                  <a:schemeClr val="tx2"/>
                </a:solidFill>
              </a:rPr>
              <a:t>’  </a:t>
            </a:r>
          </a:p>
          <a:p>
            <a:pPr marL="354012" lvl="1" indent="0">
              <a:buNone/>
            </a:pPr>
            <a:endParaRPr lang="en-US" sz="3600" dirty="0">
              <a:solidFill>
                <a:srgbClr val="0070C0"/>
              </a:solidFill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solidFill>
                <a:schemeClr val="accent5"/>
              </a:solidFill>
              <a:cs typeface="Courier New" panose="020703090202050204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cs typeface="Courier New" panose="02070309020205020404" pitchFamily="49" charset="0"/>
              </a:rPr>
              <a:t>mess2 is a</a:t>
            </a:r>
            <a:r>
              <a:rPr lang="en-US" sz="2200" dirty="0">
                <a:cs typeface="Courier New" panose="02070309020205020404" pitchFamily="49" charset="0"/>
              </a:rPr>
              <a:t> </a:t>
            </a:r>
            <a:r>
              <a:rPr lang="en-US" sz="2200" b="1" dirty="0">
                <a:solidFill>
                  <a:schemeClr val="accent5"/>
                </a:solidFill>
                <a:cs typeface="Courier New" panose="02070309020205020404" pitchFamily="49" charset="0"/>
              </a:rPr>
              <a:t>pointer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 to an </a:t>
            </a:r>
            <a:r>
              <a:rPr lang="en-US" sz="2200" b="1" dirty="0">
                <a:solidFill>
                  <a:srgbClr val="FF0000"/>
                </a:solidFill>
                <a:cs typeface="Courier New" panose="02070309020205020404" pitchFamily="49" charset="0"/>
              </a:rPr>
              <a:t>immutable</a:t>
            </a:r>
            <a:r>
              <a:rPr lang="en-US" sz="2200" dirty="0">
                <a:solidFill>
                  <a:srgbClr val="FF0000"/>
                </a:solidFill>
                <a:cs typeface="Courier New" panose="02070309020205020404" pitchFamily="49" charset="0"/>
              </a:rPr>
              <a:t> array </a:t>
            </a:r>
            <a:r>
              <a:rPr lang="en-US" sz="2200" dirty="0">
                <a:solidFill>
                  <a:schemeClr val="tx2"/>
                </a:solidFill>
                <a:cs typeface="Courier New" panose="02070309020205020404" pitchFamily="49" charset="0"/>
              </a:rPr>
              <a:t>with space to hold the string + ’\0</a:t>
            </a:r>
            <a:r>
              <a:rPr lang="en-US" sz="2200" dirty="0">
                <a:solidFill>
                  <a:schemeClr val="tx2"/>
                </a:solidFill>
              </a:rPr>
              <a:t>’ </a:t>
            </a:r>
          </a:p>
          <a:p>
            <a:endParaRPr lang="en-US" sz="28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2200" dirty="0">
              <a:solidFill>
                <a:srgbClr val="F37440"/>
              </a:solidFill>
            </a:endParaRPr>
          </a:p>
          <a:p>
            <a:r>
              <a:rPr lang="en-US" sz="2200" dirty="0">
                <a:solidFill>
                  <a:srgbClr val="F37440"/>
                </a:solidFill>
              </a:rPr>
              <a:t>mess3</a:t>
            </a:r>
            <a:r>
              <a:rPr lang="en-US" sz="2200" dirty="0">
                <a:solidFill>
                  <a:schemeClr val="accent6"/>
                </a:solidFill>
              </a:rPr>
              <a:t> is a pointer to a mutable array</a:t>
            </a:r>
          </a:p>
          <a:p>
            <a:endParaRPr lang="en-US" sz="2200" dirty="0">
              <a:solidFill>
                <a:schemeClr val="accent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8B85B-41EE-0349-A6C3-4561795A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876" y="56991"/>
            <a:ext cx="10515600" cy="499503"/>
          </a:xfrm>
        </p:spPr>
        <p:txBody>
          <a:bodyPr/>
          <a:lstStyle/>
          <a:p>
            <a:r>
              <a:rPr lang="en-US" dirty="0"/>
              <a:t>String Literals, Mutable and Immutable arrays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1EAD05C7-123F-2C4C-8D03-E28FCF50CF87}"/>
              </a:ext>
            </a:extLst>
          </p:cNvPr>
          <p:cNvSpPr/>
          <p:nvPr/>
        </p:nvSpPr>
        <p:spPr bwMode="auto">
          <a:xfrm>
            <a:off x="1531416" y="1109948"/>
            <a:ext cx="8278628" cy="793051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"Hello World";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*(mess1 + 5) = '\0';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shortens string to "Hello"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FA1C494-55D8-EF4B-94CF-B1690E993B27}"/>
              </a:ext>
            </a:extLst>
          </p:cNvPr>
          <p:cNvSpPr/>
          <p:nvPr/>
        </p:nvSpPr>
        <p:spPr bwMode="auto">
          <a:xfrm>
            <a:off x="769189" y="2843661"/>
            <a:ext cx="10515601" cy="70467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"Hello World"; 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"Hello World" is a string literal</a:t>
            </a:r>
          </a:p>
          <a:p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		</a:t>
            </a:r>
            <a:r>
              <a:rPr lang="en-US" sz="2000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mess2 is a pointer NOT an array!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DEB096-28AF-824C-A778-2DB3A980CBD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37BA742-70CF-096C-7809-B6ED489AF2C6}"/>
              </a:ext>
            </a:extLst>
          </p:cNvPr>
          <p:cNvSpPr/>
          <p:nvPr/>
        </p:nvSpPr>
        <p:spPr bwMode="auto">
          <a:xfrm>
            <a:off x="763841" y="4636721"/>
            <a:ext cx="7727016" cy="70467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[])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{"Hello"};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mutable string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*(mess3 + 1)  = '\0';		   // ok</a:t>
            </a:r>
            <a:endParaRPr lang="en-US" sz="2000" i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24179E-05DD-67B0-E1FB-57ABA5B0C0A8}"/>
              </a:ext>
            </a:extLst>
          </p:cNvPr>
          <p:cNvSpPr txBox="1"/>
          <p:nvPr/>
        </p:nvSpPr>
        <p:spPr>
          <a:xfrm>
            <a:off x="5225250" y="1965450"/>
            <a:ext cx="183095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 World\0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0B64C0-DE31-32DE-B839-CDDDDACED3F9}"/>
              </a:ext>
            </a:extLst>
          </p:cNvPr>
          <p:cNvSpPr txBox="1"/>
          <p:nvPr/>
        </p:nvSpPr>
        <p:spPr>
          <a:xfrm>
            <a:off x="4168550" y="1970689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mess1[ 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F7BC3A-D651-E444-6A34-875CE456B82A}"/>
              </a:ext>
            </a:extLst>
          </p:cNvPr>
          <p:cNvSpPr txBox="1"/>
          <p:nvPr/>
        </p:nvSpPr>
        <p:spPr>
          <a:xfrm>
            <a:off x="4920343" y="3699158"/>
            <a:ext cx="183095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 World\0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41E262-7682-DC0A-9995-55B39090F744}"/>
              </a:ext>
            </a:extLst>
          </p:cNvPr>
          <p:cNvSpPr txBox="1"/>
          <p:nvPr/>
        </p:nvSpPr>
        <p:spPr>
          <a:xfrm>
            <a:off x="2915631" y="3695131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mess2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9778D89-7B28-1DF6-5609-D9CF3100DE4C}"/>
              </a:ext>
            </a:extLst>
          </p:cNvPr>
          <p:cNvSpPr txBox="1"/>
          <p:nvPr/>
        </p:nvSpPr>
        <p:spPr>
          <a:xfrm>
            <a:off x="3759155" y="3710435"/>
            <a:ext cx="65094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55A4403-88AC-0EAC-E5CD-E31DA862EB05}"/>
              </a:ext>
            </a:extLst>
          </p:cNvPr>
          <p:cNvCxnSpPr>
            <a:cxnSpLocks/>
          </p:cNvCxnSpPr>
          <p:nvPr/>
        </p:nvCxnSpPr>
        <p:spPr>
          <a:xfrm>
            <a:off x="4166883" y="3912888"/>
            <a:ext cx="753460" cy="0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B94A4E3-2CAE-229A-E106-C96C5C02857F}"/>
              </a:ext>
            </a:extLst>
          </p:cNvPr>
          <p:cNvGrpSpPr/>
          <p:nvPr/>
        </p:nvGrpSpPr>
        <p:grpSpPr>
          <a:xfrm>
            <a:off x="6751293" y="3678933"/>
            <a:ext cx="3393973" cy="369332"/>
            <a:chOff x="3253751" y="3637123"/>
            <a:chExt cx="3393973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38BD70B-94C1-E991-44EA-496D1B2F066A}"/>
                </a:ext>
              </a:extLst>
            </p:cNvPr>
            <p:cNvSpPr txBox="1"/>
            <p:nvPr/>
          </p:nvSpPr>
          <p:spPr>
            <a:xfrm>
              <a:off x="4060244" y="3637123"/>
              <a:ext cx="2587480" cy="369332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read only string literal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359ABB3-D636-D73E-9691-AF33BB8431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3751" y="3833592"/>
              <a:ext cx="815457" cy="0"/>
            </a:xfrm>
            <a:prstGeom prst="straightConnector1">
              <a:avLst/>
            </a:prstGeom>
            <a:ln w="254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B17CC82-4C3C-D543-0E67-4C4BEDFA953D}"/>
              </a:ext>
            </a:extLst>
          </p:cNvPr>
          <p:cNvSpPr txBox="1"/>
          <p:nvPr/>
        </p:nvSpPr>
        <p:spPr>
          <a:xfrm>
            <a:off x="4920343" y="5724961"/>
            <a:ext cx="183095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 World\0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1BB8111-0C72-5AF4-2330-82AD3E7D09D8}"/>
              </a:ext>
            </a:extLst>
          </p:cNvPr>
          <p:cNvSpPr txBox="1"/>
          <p:nvPr/>
        </p:nvSpPr>
        <p:spPr>
          <a:xfrm>
            <a:off x="2915631" y="5720934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7440"/>
                </a:solidFill>
              </a:rPr>
              <a:t>mess3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5737F2-085C-EE95-7614-C09C83BF0DDA}"/>
              </a:ext>
            </a:extLst>
          </p:cNvPr>
          <p:cNvSpPr txBox="1"/>
          <p:nvPr/>
        </p:nvSpPr>
        <p:spPr>
          <a:xfrm>
            <a:off x="3759155" y="5736238"/>
            <a:ext cx="65094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242D87C-387A-6706-61DC-4B81B2FF318A}"/>
              </a:ext>
            </a:extLst>
          </p:cNvPr>
          <p:cNvCxnSpPr>
            <a:cxnSpLocks/>
          </p:cNvCxnSpPr>
          <p:nvPr/>
        </p:nvCxnSpPr>
        <p:spPr>
          <a:xfrm>
            <a:off x="4166883" y="5938691"/>
            <a:ext cx="753460" cy="0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DD7A5848-0501-2F98-868D-A18A4EFE47AA}"/>
              </a:ext>
            </a:extLst>
          </p:cNvPr>
          <p:cNvGrpSpPr/>
          <p:nvPr/>
        </p:nvGrpSpPr>
        <p:grpSpPr>
          <a:xfrm>
            <a:off x="8468587" y="4561669"/>
            <a:ext cx="2682913" cy="646331"/>
            <a:chOff x="3693567" y="3639076"/>
            <a:chExt cx="2682913" cy="64633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B198246-874F-D2CC-623E-5517221F32C4}"/>
                </a:ext>
              </a:extLst>
            </p:cNvPr>
            <p:cNvSpPr txBox="1"/>
            <p:nvPr/>
          </p:nvSpPr>
          <p:spPr>
            <a:xfrm>
              <a:off x="4485639" y="3639076"/>
              <a:ext cx="1890841" cy="646331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cast to (char []) makes mutable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19334E39-CC77-D488-DFAD-D7F565D5EC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93567" y="3962242"/>
              <a:ext cx="815457" cy="0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C058454-18C9-F263-FCC5-AAB8A98656D0}"/>
              </a:ext>
            </a:extLst>
          </p:cNvPr>
          <p:cNvGrpSpPr/>
          <p:nvPr/>
        </p:nvGrpSpPr>
        <p:grpSpPr>
          <a:xfrm>
            <a:off x="6751293" y="5706586"/>
            <a:ext cx="2697334" cy="369332"/>
            <a:chOff x="3253751" y="3637123"/>
            <a:chExt cx="2697334" cy="36933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79A27D9-3C87-0F69-AC6E-097A0A82D71E}"/>
                </a:ext>
              </a:extLst>
            </p:cNvPr>
            <p:cNvSpPr txBox="1"/>
            <p:nvPr/>
          </p:nvSpPr>
          <p:spPr>
            <a:xfrm>
              <a:off x="4060244" y="3637123"/>
              <a:ext cx="1890841" cy="369332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mutable string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4089A163-1C46-C8C3-FDFE-560E85C59D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3751" y="3833592"/>
              <a:ext cx="815457" cy="0"/>
            </a:xfrm>
            <a:prstGeom prst="straightConnector1">
              <a:avLst/>
            </a:prstGeom>
            <a:ln w="254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6881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 animBg="1"/>
      <p:bldP spid="50" grpId="0" animBg="1"/>
      <p:bldP spid="9" grpId="0" animBg="1"/>
      <p:bldP spid="7" grpId="0"/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98AB38BD-EF36-D043-A91C-3CFABFD6938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90831" y="705013"/>
            <a:ext cx="11799737" cy="592431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rgbClr val="7030A0"/>
                </a:solidFill>
              </a:rPr>
              <a:t>mess4</a:t>
            </a:r>
            <a:r>
              <a:rPr lang="en-US" sz="2200" dirty="0">
                <a:solidFill>
                  <a:schemeClr val="tx2"/>
                </a:solidFill>
              </a:rPr>
              <a:t> is an array of pointers to immutable arrays</a:t>
            </a:r>
          </a:p>
          <a:p>
            <a:endParaRPr lang="en-US" sz="2400" dirty="0">
              <a:solidFill>
                <a:schemeClr val="tx2"/>
              </a:solidFill>
            </a:endParaRPr>
          </a:p>
          <a:p>
            <a:endParaRPr lang="en-US" sz="24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chemeClr val="tx2"/>
              </a:solidFill>
            </a:endParaRPr>
          </a:p>
          <a:p>
            <a:r>
              <a:rPr lang="en-US" sz="2200" dirty="0">
                <a:solidFill>
                  <a:srgbClr val="0070C0"/>
                </a:solidFill>
              </a:rPr>
              <a:t>mess5 </a:t>
            </a:r>
            <a:r>
              <a:rPr lang="en-US" sz="2200" dirty="0">
                <a:solidFill>
                  <a:schemeClr val="tx2"/>
                </a:solidFill>
              </a:rPr>
              <a:t>is an array of pointers to mutable arrays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8B85B-41EE-0349-A6C3-4561795A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876" y="56991"/>
            <a:ext cx="10515600" cy="499503"/>
          </a:xfrm>
        </p:spPr>
        <p:txBody>
          <a:bodyPr/>
          <a:lstStyle/>
          <a:p>
            <a:r>
              <a:rPr lang="en-US" dirty="0"/>
              <a:t>String Literals, Mutable and Immutable arrays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DEB096-28AF-824C-A778-2DB3A980CBD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5245FEB-81C4-AEBF-0AE2-D73FD582DF25}"/>
              </a:ext>
            </a:extLst>
          </p:cNvPr>
          <p:cNvSpPr/>
          <p:nvPr/>
        </p:nvSpPr>
        <p:spPr bwMode="auto">
          <a:xfrm>
            <a:off x="1447809" y="1212261"/>
            <a:ext cx="8114084" cy="70467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mess4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= {"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Hello","World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"}; 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immutable string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*(*mess4 + 1)  = '\0';		 </a:t>
            </a:r>
            <a:r>
              <a:rPr lang="en-US" sz="2000" i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bus error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7A53EA7-03B1-F7A7-7F85-DB93FC27684F}"/>
              </a:ext>
            </a:extLst>
          </p:cNvPr>
          <p:cNvSpPr/>
          <p:nvPr/>
        </p:nvSpPr>
        <p:spPr bwMode="auto">
          <a:xfrm>
            <a:off x="583446" y="4099270"/>
            <a:ext cx="9743467" cy="897381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mess5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[] = { 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[])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{"Hello"}, 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[])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{"World"}};</a:t>
            </a:r>
            <a:endParaRPr lang="en-US" sz="22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*(*mess5 + 1)  = '\0';			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OK!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endParaRPr lang="en-US" sz="2200" i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EC33167-610F-5F2B-9C1A-EA5A159CC1BD}"/>
              </a:ext>
            </a:extLst>
          </p:cNvPr>
          <p:cNvGrpSpPr/>
          <p:nvPr/>
        </p:nvGrpSpPr>
        <p:grpSpPr>
          <a:xfrm>
            <a:off x="8809226" y="1212261"/>
            <a:ext cx="3181342" cy="1200329"/>
            <a:chOff x="3253751" y="3364071"/>
            <a:chExt cx="3181342" cy="120032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98C24DE-09FB-0B59-D9D2-97B730CC6A21}"/>
                </a:ext>
              </a:extLst>
            </p:cNvPr>
            <p:cNvSpPr txBox="1"/>
            <p:nvPr/>
          </p:nvSpPr>
          <p:spPr>
            <a:xfrm>
              <a:off x="4069208" y="3364071"/>
              <a:ext cx="2365885" cy="1200329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Bus error: </a:t>
              </a:r>
              <a:r>
                <a:rPr lang="en-US" dirty="0">
                  <a:solidFill>
                    <a:srgbClr val="0070C0"/>
                  </a:solidFill>
                </a:rPr>
                <a:t>writing </a:t>
              </a:r>
              <a:r>
                <a:rPr lang="en-US" dirty="0">
                  <a:solidFill>
                    <a:srgbClr val="00B050"/>
                  </a:solidFill>
                </a:rPr>
                <a:t>read only memory</a:t>
              </a:r>
            </a:p>
            <a:p>
              <a:r>
                <a:rPr lang="en-US" dirty="0">
                  <a:solidFill>
                    <a:srgbClr val="FF0000"/>
                  </a:solidFill>
                </a:rPr>
                <a:t>Seg fault: </a:t>
              </a:r>
              <a:r>
                <a:rPr lang="en-US" dirty="0">
                  <a:solidFill>
                    <a:srgbClr val="0070C0"/>
                  </a:solidFill>
                </a:rPr>
                <a:t>writing </a:t>
              </a:r>
              <a:r>
                <a:rPr lang="en-US" dirty="0">
                  <a:solidFill>
                    <a:srgbClr val="7030A0"/>
                  </a:solidFill>
                </a:rPr>
                <a:t>unallocated memory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43E37EB-29D2-2F70-A62C-14B939F0FA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3751" y="3833592"/>
              <a:ext cx="815457" cy="0"/>
            </a:xfrm>
            <a:prstGeom prst="straightConnector1">
              <a:avLst/>
            </a:prstGeom>
            <a:ln w="254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D7EF38E-9FF6-C650-F477-A97E2C85EFDC}"/>
              </a:ext>
            </a:extLst>
          </p:cNvPr>
          <p:cNvGrpSpPr/>
          <p:nvPr/>
        </p:nvGrpSpPr>
        <p:grpSpPr>
          <a:xfrm>
            <a:off x="5347505" y="2738828"/>
            <a:ext cx="3393973" cy="369332"/>
            <a:chOff x="3253751" y="3637123"/>
            <a:chExt cx="3393973" cy="36933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002EA5-1385-AC3F-893E-D752E67E0442}"/>
                </a:ext>
              </a:extLst>
            </p:cNvPr>
            <p:cNvSpPr txBox="1"/>
            <p:nvPr/>
          </p:nvSpPr>
          <p:spPr>
            <a:xfrm>
              <a:off x="4060244" y="3637123"/>
              <a:ext cx="2587480" cy="369332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read only string literal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B9E9C8A-51A6-0497-4EA9-C076D79DB2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3751" y="3833592"/>
              <a:ext cx="815457" cy="0"/>
            </a:xfrm>
            <a:prstGeom prst="straightConnector1">
              <a:avLst/>
            </a:prstGeom>
            <a:ln w="254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F81AB738-977A-CAD4-21CA-A6FB74EA819D}"/>
              </a:ext>
            </a:extLst>
          </p:cNvPr>
          <p:cNvSpPr txBox="1"/>
          <p:nvPr/>
        </p:nvSpPr>
        <p:spPr>
          <a:xfrm>
            <a:off x="4201883" y="2116048"/>
            <a:ext cx="107112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World\0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E6B849C-A2F9-D90A-A586-C6EC110FEAE4}"/>
              </a:ext>
            </a:extLst>
          </p:cNvPr>
          <p:cNvSpPr txBox="1"/>
          <p:nvPr/>
        </p:nvSpPr>
        <p:spPr>
          <a:xfrm>
            <a:off x="2176357" y="2611296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mess4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0260A9-B542-A737-A1F9-AF5C460D32CA}"/>
              </a:ext>
            </a:extLst>
          </p:cNvPr>
          <p:cNvSpPr txBox="1"/>
          <p:nvPr/>
        </p:nvSpPr>
        <p:spPr>
          <a:xfrm>
            <a:off x="3040696" y="2208381"/>
            <a:ext cx="65094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C98F1B3-7CE7-AC86-5BC3-5EE41D1E57E3}"/>
              </a:ext>
            </a:extLst>
          </p:cNvPr>
          <p:cNvCxnSpPr>
            <a:cxnSpLocks/>
            <a:endCxn id="26" idx="1"/>
          </p:cNvCxnSpPr>
          <p:nvPr/>
        </p:nvCxnSpPr>
        <p:spPr>
          <a:xfrm flipV="1">
            <a:off x="3366170" y="2300714"/>
            <a:ext cx="835713" cy="115884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F95F3661-292A-A9B7-DE94-C11C281D9157}"/>
              </a:ext>
            </a:extLst>
          </p:cNvPr>
          <p:cNvSpPr txBox="1"/>
          <p:nvPr/>
        </p:nvSpPr>
        <p:spPr>
          <a:xfrm>
            <a:off x="3040696" y="2577713"/>
            <a:ext cx="65094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540C5B1-044F-87D3-5BCB-52D0C0724C9F}"/>
              </a:ext>
            </a:extLst>
          </p:cNvPr>
          <p:cNvSpPr txBox="1"/>
          <p:nvPr/>
        </p:nvSpPr>
        <p:spPr>
          <a:xfrm>
            <a:off x="4201883" y="2750089"/>
            <a:ext cx="107112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Hello\0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2C26F93-0697-A164-50A8-40FA1E1C4762}"/>
              </a:ext>
            </a:extLst>
          </p:cNvPr>
          <p:cNvCxnSpPr>
            <a:cxnSpLocks/>
          </p:cNvCxnSpPr>
          <p:nvPr/>
        </p:nvCxnSpPr>
        <p:spPr>
          <a:xfrm>
            <a:off x="3366170" y="2738828"/>
            <a:ext cx="835713" cy="195927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DD31F63-983A-9148-BBBF-9922E67DBACB}"/>
              </a:ext>
            </a:extLst>
          </p:cNvPr>
          <p:cNvSpPr txBox="1"/>
          <p:nvPr/>
        </p:nvSpPr>
        <p:spPr>
          <a:xfrm>
            <a:off x="4201883" y="5149614"/>
            <a:ext cx="107112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World\0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A3F820D-A037-2912-A7E9-DBDEBC64B5BC}"/>
              </a:ext>
            </a:extLst>
          </p:cNvPr>
          <p:cNvSpPr txBox="1"/>
          <p:nvPr/>
        </p:nvSpPr>
        <p:spPr>
          <a:xfrm>
            <a:off x="2176357" y="5644862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mess5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B587769-46BE-DB79-F576-447E5088CE94}"/>
              </a:ext>
            </a:extLst>
          </p:cNvPr>
          <p:cNvSpPr txBox="1"/>
          <p:nvPr/>
        </p:nvSpPr>
        <p:spPr>
          <a:xfrm>
            <a:off x="3040696" y="5241947"/>
            <a:ext cx="65094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19C05EC-245A-87AA-5E94-E4593B9791B7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3366170" y="5334280"/>
            <a:ext cx="835713" cy="115884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58DD278-9369-ADA6-EF77-AE5AC733DA77}"/>
              </a:ext>
            </a:extLst>
          </p:cNvPr>
          <p:cNvSpPr txBox="1"/>
          <p:nvPr/>
        </p:nvSpPr>
        <p:spPr>
          <a:xfrm>
            <a:off x="3040696" y="5611279"/>
            <a:ext cx="65094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1866D43-CD31-6B28-BF6A-E1A1FBE68B19}"/>
              </a:ext>
            </a:extLst>
          </p:cNvPr>
          <p:cNvSpPr txBox="1"/>
          <p:nvPr/>
        </p:nvSpPr>
        <p:spPr>
          <a:xfrm>
            <a:off x="4201883" y="5783655"/>
            <a:ext cx="107112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Hello\0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D880C47-DA26-83BE-16FB-A8742066BEE0}"/>
              </a:ext>
            </a:extLst>
          </p:cNvPr>
          <p:cNvCxnSpPr>
            <a:cxnSpLocks/>
          </p:cNvCxnSpPr>
          <p:nvPr/>
        </p:nvCxnSpPr>
        <p:spPr>
          <a:xfrm>
            <a:off x="3366170" y="5772394"/>
            <a:ext cx="835713" cy="195927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646C6AC-79E8-B7E1-2178-5B065FEB1436}"/>
              </a:ext>
            </a:extLst>
          </p:cNvPr>
          <p:cNvCxnSpPr>
            <a:cxnSpLocks/>
          </p:cNvCxnSpPr>
          <p:nvPr/>
        </p:nvCxnSpPr>
        <p:spPr>
          <a:xfrm flipH="1" flipV="1">
            <a:off x="5273010" y="2291402"/>
            <a:ext cx="880988" cy="545389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3B780C0-3786-A761-E460-7FA1F7B3ABFE}"/>
              </a:ext>
            </a:extLst>
          </p:cNvPr>
          <p:cNvGrpSpPr/>
          <p:nvPr/>
        </p:nvGrpSpPr>
        <p:grpSpPr>
          <a:xfrm>
            <a:off x="5289623" y="5714514"/>
            <a:ext cx="2697334" cy="369332"/>
            <a:chOff x="3253751" y="3637123"/>
            <a:chExt cx="2697334" cy="369332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6F091D1-FB65-ED7C-B583-619B9CD67916}"/>
                </a:ext>
              </a:extLst>
            </p:cNvPr>
            <p:cNvSpPr txBox="1"/>
            <p:nvPr/>
          </p:nvSpPr>
          <p:spPr>
            <a:xfrm>
              <a:off x="4060244" y="3637123"/>
              <a:ext cx="1890841" cy="369332"/>
            </a:xfrm>
            <a:prstGeom prst="rect">
              <a:avLst/>
            </a:prstGeom>
            <a:solidFill>
              <a:schemeClr val="bg1"/>
            </a:solidFill>
            <a:ln w="22225">
              <a:solidFill>
                <a:srgbClr val="2C895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B050"/>
                  </a:solidFill>
                </a:rPr>
                <a:t>mutable string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E86B04BF-F217-629C-15E3-44CEA18089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53751" y="3833592"/>
              <a:ext cx="815457" cy="0"/>
            </a:xfrm>
            <a:prstGeom prst="straightConnector1">
              <a:avLst/>
            </a:prstGeom>
            <a:ln w="254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FCCB7E6-3F7E-C8CB-7F5F-D762541ADB8B}"/>
              </a:ext>
            </a:extLst>
          </p:cNvPr>
          <p:cNvCxnSpPr>
            <a:cxnSpLocks/>
          </p:cNvCxnSpPr>
          <p:nvPr/>
        </p:nvCxnSpPr>
        <p:spPr>
          <a:xfrm flipH="1" flipV="1">
            <a:off x="5239317" y="5334280"/>
            <a:ext cx="840186" cy="461665"/>
          </a:xfrm>
          <a:prstGeom prst="straightConnector1">
            <a:avLst/>
          </a:prstGeom>
          <a:ln w="25400">
            <a:solidFill>
              <a:srgbClr val="00B05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03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 animBg="1"/>
      <p:bldP spid="7" grpId="0"/>
      <p:bldP spid="3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8471B9-A331-944C-8A8A-052ACA5F2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737" y="204444"/>
            <a:ext cx="10515600" cy="715294"/>
          </a:xfrm>
        </p:spPr>
        <p:txBody>
          <a:bodyPr/>
          <a:lstStyle/>
          <a:p>
            <a:r>
              <a:rPr lang="en-US" dirty="0"/>
              <a:t>Pointer Practice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E83AE-57FD-404A-A141-0AB53440E4A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29487" y="271667"/>
            <a:ext cx="6822507" cy="3204039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C00D33B-9F46-B2BB-D6DD-DB11F3FD2881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22680223"/>
              </p:ext>
            </p:extLst>
          </p:nvPr>
        </p:nvGraphicFramePr>
        <p:xfrm>
          <a:off x="819150" y="3574818"/>
          <a:ext cx="11059697" cy="236345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55921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2192309">
                  <a:extLst>
                    <a:ext uri="{9D8B030D-6E8A-4147-A177-3AD203B41FA5}">
                      <a16:colId xmlns:a16="http://schemas.microsoft.com/office/drawing/2014/main" val="1740525454"/>
                    </a:ext>
                  </a:extLst>
                </a:gridCol>
                <a:gridCol w="7411467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</a:tblGrid>
              <a:tr h="376547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common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Alternate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*p++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*(p++)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then increment pointer p to next element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43509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(*p)++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b="1" dirty="0">
                        <a:solidFill>
                          <a:schemeClr val="accent6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</a:t>
                      </a:r>
                      <a:r>
                        <a:rPr lang="en-US" sz="1600" b="0" dirty="0">
                          <a:solidFill>
                            <a:srgbClr val="FF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then increment the object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*++p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*(++p)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Increment pointer p first to the next element; 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the incremented pointer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950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++*p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++(*p)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6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6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incremented value of the object that p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324311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E433F682-B7A8-AE3D-F1BA-C15F71F9B511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70762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29F3C-8120-A44A-BC22-37112D254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buffer overflow: common security flaw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70235-7794-7C45-8549-7003EAB96BD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85101" y="1075006"/>
            <a:ext cx="11013585" cy="213650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A </a:t>
            </a:r>
            <a:r>
              <a:rPr lang="en-US" sz="2200" dirty="0">
                <a:solidFill>
                  <a:srgbClr val="0070C0"/>
                </a:solidFill>
              </a:rPr>
              <a:t>buffer overflow </a:t>
            </a:r>
            <a:r>
              <a:rPr lang="en-US" sz="2200" dirty="0"/>
              <a:t>occurs when data is written </a:t>
            </a:r>
            <a:r>
              <a:rPr lang="en-US" sz="2200" dirty="0">
                <a:solidFill>
                  <a:srgbClr val="0070C0"/>
                </a:solidFill>
              </a:rPr>
              <a:t>outside the boundaries </a:t>
            </a:r>
            <a:r>
              <a:rPr lang="en-US" sz="2200" dirty="0"/>
              <a:t>of the </a:t>
            </a:r>
            <a:r>
              <a:rPr lang="en-US" sz="2200" dirty="0">
                <a:solidFill>
                  <a:srgbClr val="0070C0"/>
                </a:solidFill>
              </a:rPr>
              <a:t>memory allocated to target variable </a:t>
            </a:r>
            <a:r>
              <a:rPr lang="en-US" sz="2200" dirty="0"/>
              <a:t>(or target buffer)</a:t>
            </a:r>
          </a:p>
          <a:p>
            <a:pPr>
              <a:lnSpc>
                <a:spcPct val="100000"/>
              </a:lnSpc>
            </a:pP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strcpy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000" dirty="0"/>
              <a:t> is a very </a:t>
            </a:r>
            <a:r>
              <a:rPr lang="en-US" sz="2000" i="1" dirty="0">
                <a:solidFill>
                  <a:schemeClr val="accent1"/>
                </a:solidFill>
              </a:rPr>
              <a:t>common source of buffer overrun security flaws</a:t>
            </a:r>
            <a:r>
              <a:rPr lang="en-US" sz="2000" dirty="0"/>
              <a:t>: </a:t>
            </a:r>
          </a:p>
          <a:p>
            <a:pPr lvl="1"/>
            <a:r>
              <a:rPr lang="en-US" sz="1800" dirty="0"/>
              <a:t>always ensure that the </a:t>
            </a:r>
            <a:r>
              <a:rPr lang="en-US" sz="1800" dirty="0">
                <a:solidFill>
                  <a:srgbClr val="0070C0"/>
                </a:solidFill>
              </a:rPr>
              <a:t>destination array is </a:t>
            </a:r>
            <a:r>
              <a:rPr lang="en-US" sz="1800" b="1" dirty="0">
                <a:solidFill>
                  <a:srgbClr val="0070C0"/>
                </a:solidFill>
              </a:rPr>
              <a:t>large enough </a:t>
            </a:r>
            <a:r>
              <a:rPr lang="en-US" sz="1800" dirty="0"/>
              <a:t>(and don’t forget the null terminator) </a:t>
            </a:r>
          </a:p>
          <a:p>
            <a:pPr>
              <a:lnSpc>
                <a:spcPct val="100000"/>
              </a:lnSpc>
            </a:pPr>
            <a:r>
              <a:rPr lang="en-US" sz="20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strcpy</a:t>
            </a:r>
            <a:r>
              <a:rPr lang="en-US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000" dirty="0"/>
              <a:t>can cause </a:t>
            </a:r>
            <a:r>
              <a:rPr lang="en-US" sz="2000" dirty="0">
                <a:solidFill>
                  <a:schemeClr val="accent1"/>
                </a:solidFill>
              </a:rPr>
              <a:t>problems when the </a:t>
            </a:r>
            <a:r>
              <a:rPr lang="en-US" sz="2000" b="1" i="1" dirty="0">
                <a:solidFill>
                  <a:schemeClr val="accent1"/>
                </a:solidFill>
              </a:rPr>
              <a:t>destination</a:t>
            </a:r>
            <a:r>
              <a:rPr lang="en-US" sz="2000" dirty="0">
                <a:solidFill>
                  <a:schemeClr val="accent1"/>
                </a:solidFill>
              </a:rPr>
              <a:t> and </a:t>
            </a:r>
            <a:r>
              <a:rPr lang="en-US" sz="2000" b="1" dirty="0">
                <a:solidFill>
                  <a:schemeClr val="accent1"/>
                </a:solidFill>
              </a:rPr>
              <a:t>source</a:t>
            </a:r>
            <a:r>
              <a:rPr lang="en-US" sz="2000" dirty="0">
                <a:solidFill>
                  <a:schemeClr val="accent1"/>
                </a:solidFill>
              </a:rPr>
              <a:t> regions </a:t>
            </a:r>
            <a:r>
              <a:rPr lang="en-US" sz="2000" b="1" i="1" dirty="0">
                <a:solidFill>
                  <a:schemeClr val="accent1"/>
                </a:solidFill>
              </a:rPr>
              <a:t>overlap</a:t>
            </a:r>
          </a:p>
          <a:p>
            <a:endParaRPr lang="en-US" sz="2200" dirty="0"/>
          </a:p>
          <a:p>
            <a:endParaRPr lang="en-US" sz="2200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31AB38F7-323A-634C-9436-DA0D443DA079}"/>
              </a:ext>
            </a:extLst>
          </p:cNvPr>
          <p:cNvGrpSpPr>
            <a:grpSpLocks/>
          </p:cNvGrpSpPr>
          <p:nvPr/>
        </p:nvGrpSpPr>
        <p:grpSpPr bwMode="auto">
          <a:xfrm>
            <a:off x="2870200" y="5322570"/>
            <a:ext cx="5867400" cy="533400"/>
            <a:chOff x="528" y="2544"/>
            <a:chExt cx="3696" cy="336"/>
          </a:xfrm>
        </p:grpSpPr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F1B7600F-A228-2A41-B129-7808B65E44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BA5BD424-7598-CB4E-B58D-051434B077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7D48EE50-2AEF-564F-9C62-B22074AA76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0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32F32BE9-6DF9-A742-AE5D-188C44711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6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Rectangle 9">
              <a:extLst>
                <a:ext uri="{FF2B5EF4-FFF2-40B4-BE49-F238E27FC236}">
                  <a16:creationId xmlns:a16="http://schemas.microsoft.com/office/drawing/2014/main" id="{97C6CE30-846F-B243-95C9-CC00AD5C8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72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A718CFA4-D9D2-834E-9B66-AF0883107F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0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Rectangle 11">
              <a:extLst>
                <a:ext uri="{FF2B5EF4-FFF2-40B4-BE49-F238E27FC236}">
                  <a16:creationId xmlns:a16="http://schemas.microsoft.com/office/drawing/2014/main" id="{1FA9B845-93A1-DB4B-8B92-DC05526BCB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4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59D34598-16BF-2D4E-8C94-B90A4CBC58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2544"/>
              <a:ext cx="336" cy="336"/>
            </a:xfrm>
            <a:prstGeom prst="rect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9E1B074B-DC61-6347-B8CE-1CEF00F02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2544"/>
              <a:ext cx="336" cy="336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Rectangle 14">
              <a:extLst>
                <a:ext uri="{FF2B5EF4-FFF2-40B4-BE49-F238E27FC236}">
                  <a16:creationId xmlns:a16="http://schemas.microsoft.com/office/drawing/2014/main" id="{DF5109AC-56DF-0640-9618-73E08F1B12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2" y="2544"/>
              <a:ext cx="336" cy="336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Rectangle 15">
              <a:extLst>
                <a:ext uri="{FF2B5EF4-FFF2-40B4-BE49-F238E27FC236}">
                  <a16:creationId xmlns:a16="http://schemas.microsoft.com/office/drawing/2014/main" id="{23F5A6BA-8309-814A-A0E7-53606EDE4B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8" y="2544"/>
              <a:ext cx="336" cy="336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Line 16">
            <a:extLst>
              <a:ext uri="{FF2B5EF4-FFF2-40B4-BE49-F238E27FC236}">
                <a16:creationId xmlns:a16="http://schemas.microsoft.com/office/drawing/2014/main" id="{C1659CF1-D1AF-0449-A5ED-CA1E381D92A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30550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" name="Line 17">
            <a:extLst>
              <a:ext uri="{FF2B5EF4-FFF2-40B4-BE49-F238E27FC236}">
                <a16:creationId xmlns:a16="http://schemas.microsoft.com/office/drawing/2014/main" id="{9B912484-CD00-374F-96C6-5A7DDA600DA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410450" y="4560570"/>
            <a:ext cx="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8" name="Group 18">
            <a:extLst>
              <a:ext uri="{FF2B5EF4-FFF2-40B4-BE49-F238E27FC236}">
                <a16:creationId xmlns:a16="http://schemas.microsoft.com/office/drawing/2014/main" id="{C2B8C383-22FC-B745-8725-FB23053B05F6}"/>
              </a:ext>
            </a:extLst>
          </p:cNvPr>
          <p:cNvGrpSpPr>
            <a:grpSpLocks/>
          </p:cNvGrpSpPr>
          <p:nvPr/>
        </p:nvGrpSpPr>
        <p:grpSpPr bwMode="auto">
          <a:xfrm>
            <a:off x="1727200" y="4027170"/>
            <a:ext cx="7010400" cy="717550"/>
            <a:chOff x="576" y="3360"/>
            <a:chExt cx="4416" cy="452"/>
          </a:xfrm>
        </p:grpSpPr>
        <p:grpSp>
          <p:nvGrpSpPr>
            <p:cNvPr id="19" name="Group 19">
              <a:extLst>
                <a:ext uri="{FF2B5EF4-FFF2-40B4-BE49-F238E27FC236}">
                  <a16:creationId xmlns:a16="http://schemas.microsoft.com/office/drawing/2014/main" id="{A55F86A7-712B-8D44-B7B5-913007EB20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96" y="3360"/>
              <a:ext cx="3696" cy="336"/>
              <a:chOff x="528" y="2544"/>
              <a:chExt cx="3696" cy="336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08F8B2D-38E1-664C-9D26-4FD027CA8E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17ED1E05-967D-7C47-9F36-EA670D04C4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CF61E56-699E-C148-B0C5-2A9BE5B5E7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0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8610FBB-5C65-744F-952A-29CEE5202D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6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2C99A22-EEA5-5644-A112-1C0057E6B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2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F584E08B-79B4-7B43-A275-F93E0D092C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E65971AA-4E78-0341-AD4F-071D53616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4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3093B32-F37E-FC45-96FC-DAB7CA91C7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08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F329F993-261B-9C4D-9BA4-0BB4038BB6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16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2A6558-5ED2-D148-995D-5ECAC15DB5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52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05D0A0B7-E580-9846-B03A-75E7D83289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8" y="2544"/>
                <a:ext cx="336" cy="336"/>
              </a:xfrm>
              <a:prstGeom prst="rect">
                <a:avLst/>
              </a:prstGeom>
              <a:solidFill>
                <a:srgbClr val="00FF00"/>
              </a:solidFill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0" name="Text Box 31">
              <a:extLst>
                <a:ext uri="{FF2B5EF4-FFF2-40B4-BE49-F238E27FC236}">
                  <a16:creationId xmlns:a16="http://schemas.microsoft.com/office/drawing/2014/main" id="{D1FFF72A-DB45-BC4B-B81B-E32364218B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6" y="3408"/>
              <a:ext cx="668" cy="4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sm" len="sm"/>
                  <a:tailEnd type="none" w="sm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1" hangingPunct="1"/>
              <a:r>
                <a:rPr lang="en-US" altLang="en-US" b="1">
                  <a:latin typeface="Arial" panose="020B0604020202020204" pitchFamily="34" charset="0"/>
                </a:rPr>
                <a:t>Source</a:t>
              </a:r>
            </a:p>
            <a:p>
              <a:pPr algn="ctr" eaLnBrk="1" hangingPunct="1"/>
              <a:r>
                <a:rPr lang="en-US" altLang="en-US" b="1">
                  <a:latin typeface="Arial" panose="020B0604020202020204" pitchFamily="34" charset="0"/>
                </a:rPr>
                <a:t>Memory</a:t>
              </a:r>
            </a:p>
          </p:txBody>
        </p:sp>
      </p:grpSp>
      <p:sp>
        <p:nvSpPr>
          <p:cNvPr id="32" name="AutoShape 32">
            <a:extLst>
              <a:ext uri="{FF2B5EF4-FFF2-40B4-BE49-F238E27FC236}">
                <a16:creationId xmlns:a16="http://schemas.microsoft.com/office/drawing/2014/main" id="{5D6DD995-5B67-504D-9897-D0DF11208EE4}"/>
              </a:ext>
            </a:extLst>
          </p:cNvPr>
          <p:cNvSpPr>
            <a:spLocks/>
          </p:cNvSpPr>
          <p:nvPr/>
        </p:nvSpPr>
        <p:spPr bwMode="auto">
          <a:xfrm rot="16200000">
            <a:off x="7651750" y="5384483"/>
            <a:ext cx="571500" cy="1600200"/>
          </a:xfrm>
          <a:prstGeom prst="leftBrace">
            <a:avLst>
              <a:gd name="adj1" fmla="val 23333"/>
              <a:gd name="adj2" fmla="val 500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AutoShape 33">
            <a:extLst>
              <a:ext uri="{FF2B5EF4-FFF2-40B4-BE49-F238E27FC236}">
                <a16:creationId xmlns:a16="http://schemas.microsoft.com/office/drawing/2014/main" id="{C06F922C-FDBB-214B-8965-3B036D7F212D}"/>
              </a:ext>
            </a:extLst>
          </p:cNvPr>
          <p:cNvSpPr>
            <a:spLocks/>
          </p:cNvSpPr>
          <p:nvPr/>
        </p:nvSpPr>
        <p:spPr bwMode="auto">
          <a:xfrm rot="16200000">
            <a:off x="4718050" y="4050983"/>
            <a:ext cx="571500" cy="4267200"/>
          </a:xfrm>
          <a:prstGeom prst="leftBrace">
            <a:avLst>
              <a:gd name="adj1" fmla="val 62222"/>
              <a:gd name="adj2" fmla="val 500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Line 34">
            <a:extLst>
              <a:ext uri="{FF2B5EF4-FFF2-40B4-BE49-F238E27FC236}">
                <a16:creationId xmlns:a16="http://schemas.microsoft.com/office/drawing/2014/main" id="{AC27EF79-DCBD-194B-B5E8-DF55B5413EE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65442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Line 35">
            <a:extLst>
              <a:ext uri="{FF2B5EF4-FFF2-40B4-BE49-F238E27FC236}">
                <a16:creationId xmlns:a16="http://schemas.microsoft.com/office/drawing/2014/main" id="{00082A19-775C-A048-9F34-BE29DFE19B1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1957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Line 36">
            <a:extLst>
              <a:ext uri="{FF2B5EF4-FFF2-40B4-BE49-F238E27FC236}">
                <a16:creationId xmlns:a16="http://schemas.microsoft.com/office/drawing/2014/main" id="{88B704CF-908E-7E47-BB65-5BE44D706E7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2122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Line 37">
            <a:extLst>
              <a:ext uri="{FF2B5EF4-FFF2-40B4-BE49-F238E27FC236}">
                <a16:creationId xmlns:a16="http://schemas.microsoft.com/office/drawing/2014/main" id="{EF1FA4D9-C794-DE4C-A815-953B01C0108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28637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" name="Line 38">
            <a:extLst>
              <a:ext uri="{FF2B5EF4-FFF2-40B4-BE49-F238E27FC236}">
                <a16:creationId xmlns:a16="http://schemas.microsoft.com/office/drawing/2014/main" id="{E10CC48D-4915-A54D-A4B8-58762308BC0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88025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" name="Line 39">
            <a:extLst>
              <a:ext uri="{FF2B5EF4-FFF2-40B4-BE49-F238E27FC236}">
                <a16:creationId xmlns:a16="http://schemas.microsoft.com/office/drawing/2014/main" id="{BD4CD0C1-A3AB-6340-B4CA-E18E1C5AE6A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43650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0" name="Line 40">
            <a:extLst>
              <a:ext uri="{FF2B5EF4-FFF2-40B4-BE49-F238E27FC236}">
                <a16:creationId xmlns:a16="http://schemas.microsoft.com/office/drawing/2014/main" id="{11751C40-F1FC-114D-8860-9016DC2A306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908800" y="4560570"/>
            <a:ext cx="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" name="Line 41">
            <a:extLst>
              <a:ext uri="{FF2B5EF4-FFF2-40B4-BE49-F238E27FC236}">
                <a16:creationId xmlns:a16="http://schemas.microsoft.com/office/drawing/2014/main" id="{717DA8C2-E4A7-2E40-B834-CCABB9CF350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975600" y="4560570"/>
            <a:ext cx="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Line 42">
            <a:extLst>
              <a:ext uri="{FF2B5EF4-FFF2-40B4-BE49-F238E27FC236}">
                <a16:creationId xmlns:a16="http://schemas.microsoft.com/office/drawing/2014/main" id="{13A377CF-D2E7-CA40-9859-E093454464D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09000" y="4560570"/>
            <a:ext cx="0" cy="762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Text Box 43">
            <a:extLst>
              <a:ext uri="{FF2B5EF4-FFF2-40B4-BE49-F238E27FC236}">
                <a16:creationId xmlns:a16="http://schemas.microsoft.com/office/drawing/2014/main" id="{1423229B-36F0-164F-9713-849A8B77E3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6000" y="6389370"/>
            <a:ext cx="28511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600" b="1">
                <a:latin typeface="Arial" panose="020B0604020202020204" pitchFamily="34" charset="0"/>
              </a:rPr>
              <a:t>Allocated Memory (8 Bytes)</a:t>
            </a:r>
          </a:p>
        </p:txBody>
      </p:sp>
      <p:sp>
        <p:nvSpPr>
          <p:cNvPr id="44" name="AutoShape 44">
            <a:extLst>
              <a:ext uri="{FF2B5EF4-FFF2-40B4-BE49-F238E27FC236}">
                <a16:creationId xmlns:a16="http://schemas.microsoft.com/office/drawing/2014/main" id="{17175515-974D-4844-A42A-892DE91A6B3D}"/>
              </a:ext>
            </a:extLst>
          </p:cNvPr>
          <p:cNvSpPr>
            <a:spLocks/>
          </p:cNvSpPr>
          <p:nvPr/>
        </p:nvSpPr>
        <p:spPr bwMode="auto">
          <a:xfrm rot="5400000">
            <a:off x="5575300" y="864870"/>
            <a:ext cx="457200" cy="5867400"/>
          </a:xfrm>
          <a:prstGeom prst="leftBrace">
            <a:avLst>
              <a:gd name="adj1" fmla="val 106944"/>
              <a:gd name="adj2" fmla="val 49995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CC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Text Box 45">
            <a:extLst>
              <a:ext uri="{FF2B5EF4-FFF2-40B4-BE49-F238E27FC236}">
                <a16:creationId xmlns:a16="http://schemas.microsoft.com/office/drawing/2014/main" id="{CAC90E30-2EAE-6743-BAFB-98B9AF2104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7600" y="3265170"/>
            <a:ext cx="17653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600" b="1">
                <a:latin typeface="Arial" panose="020B0604020202020204" pitchFamily="34" charset="0"/>
              </a:rPr>
              <a:t>11 Bytes of Data</a:t>
            </a:r>
          </a:p>
        </p:txBody>
      </p:sp>
      <p:sp>
        <p:nvSpPr>
          <p:cNvPr id="46" name="Text Box 46">
            <a:extLst>
              <a:ext uri="{FF2B5EF4-FFF2-40B4-BE49-F238E27FC236}">
                <a16:creationId xmlns:a16="http://schemas.microsoft.com/office/drawing/2014/main" id="{01BC86A7-F77A-DF40-9998-5B8B94E068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3800" y="4560570"/>
            <a:ext cx="1263650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1" hangingPunct="1"/>
            <a:r>
              <a:rPr lang="en-US" altLang="en-US" b="1">
                <a:latin typeface="Arial" panose="020B0604020202020204" pitchFamily="34" charset="0"/>
              </a:rPr>
              <a:t>Copy </a:t>
            </a:r>
          </a:p>
          <a:p>
            <a:pPr algn="ctr" eaLnBrk="1" hangingPunct="1"/>
            <a:r>
              <a:rPr lang="en-US" altLang="en-US" b="1">
                <a:latin typeface="Arial" panose="020B0604020202020204" pitchFamily="34" charset="0"/>
              </a:rPr>
              <a:t>Operation</a:t>
            </a:r>
          </a:p>
        </p:txBody>
      </p:sp>
      <p:sp>
        <p:nvSpPr>
          <p:cNvPr id="47" name="Text Box 48">
            <a:extLst>
              <a:ext uri="{FF2B5EF4-FFF2-40B4-BE49-F238E27FC236}">
                <a16:creationId xmlns:a16="http://schemas.microsoft.com/office/drawing/2014/main" id="{D9030FA6-6072-384C-A472-C41824D91F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9800" y="6313170"/>
            <a:ext cx="1563688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600" b="1">
                <a:latin typeface="Arial" panose="020B0604020202020204" pitchFamily="34" charset="0"/>
              </a:rPr>
              <a:t>Other Memory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1FBC9F4-05D7-5840-9BB4-99408452291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005220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1FC03-952D-044E-A72D-E20D38E29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43396"/>
            <a:ext cx="11547598" cy="461101"/>
          </a:xfrm>
        </p:spPr>
        <p:txBody>
          <a:bodyPr/>
          <a:lstStyle/>
          <a:p>
            <a:r>
              <a:rPr lang="en-US" dirty="0" err="1"/>
              <a:t>strcpy</a:t>
            </a:r>
            <a:r>
              <a:rPr lang="en-US" dirty="0"/>
              <a:t>() buffer overflow: over-write of an adjacent variable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C2696AD-1631-8344-AC5E-CC45727B778D}"/>
              </a:ext>
            </a:extLst>
          </p:cNvPr>
          <p:cNvSpPr/>
          <p:nvPr/>
        </p:nvSpPr>
        <p:spPr bwMode="auto">
          <a:xfrm>
            <a:off x="162911" y="552164"/>
            <a:ext cx="7677076" cy="3667286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 main(void)		/* file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test.c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s1[]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"before";</a:t>
            </a:r>
          </a:p>
          <a:p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char r2[4] = "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xyz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s2[]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"after";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("s2: %s\nr2: %s\nr2:%s\n", s2, r2, s1);</a:t>
            </a:r>
          </a:p>
          <a:p>
            <a:endParaRPr lang="en-US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(r2,"hello"); </a:t>
            </a:r>
            <a:r>
              <a:rPr lang="en-US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length &gt; buffer size</a:t>
            </a:r>
          </a:p>
          <a:p>
            <a:endParaRPr lang="en-US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("\ns2:%s\nr2: %s\nr2:%s\n",s2,r2,s1);    </a:t>
            </a:r>
          </a:p>
          <a:p>
            <a:r>
              <a:rPr lang="en-US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EXIT_SUCCESS;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10" name="Group 63">
            <a:extLst>
              <a:ext uri="{FF2B5EF4-FFF2-40B4-BE49-F238E27FC236}">
                <a16:creationId xmlns:a16="http://schemas.microsoft.com/office/drawing/2014/main" id="{3E1C73F9-10A2-C741-980E-798D2942ABEE}"/>
              </a:ext>
            </a:extLst>
          </p:cNvPr>
          <p:cNvGraphicFramePr>
            <a:graphicFrameLocks noGrp="1"/>
          </p:cNvGraphicFramePr>
          <p:nvPr/>
        </p:nvGraphicFramePr>
        <p:xfrm>
          <a:off x="134006" y="4267118"/>
          <a:ext cx="11923987" cy="879136"/>
        </p:xfrm>
        <a:graphic>
          <a:graphicData uri="http://schemas.openxmlformats.org/drawingml/2006/table">
            <a:tbl>
              <a:tblPr/>
              <a:tblGrid>
                <a:gridCol w="701411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79449200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177723285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99022705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11054026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86225236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22683146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167147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37392883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68436948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893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s1[6]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289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'a'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't'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'x'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'y'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'z'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'b'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B4EE721-6509-3944-A4F2-FD50546EF18D}"/>
              </a:ext>
            </a:extLst>
          </p:cNvPr>
          <p:cNvSpPr txBox="1"/>
          <p:nvPr/>
        </p:nvSpPr>
        <p:spPr>
          <a:xfrm>
            <a:off x="70562" y="5306495"/>
            <a:ext cx="1149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low memory</a:t>
            </a:r>
          </a:p>
          <a:p>
            <a:r>
              <a:rPr lang="en-US" sz="1400" dirty="0">
                <a:solidFill>
                  <a:srgbClr val="0070C0"/>
                </a:solidFill>
              </a:rPr>
              <a:t>address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E25411-A9C2-F244-89A1-B11B661512A2}"/>
              </a:ext>
            </a:extLst>
          </p:cNvPr>
          <p:cNvSpPr txBox="1"/>
          <p:nvPr/>
        </p:nvSpPr>
        <p:spPr>
          <a:xfrm>
            <a:off x="10880832" y="5377356"/>
            <a:ext cx="12186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high memory</a:t>
            </a:r>
          </a:p>
          <a:p>
            <a:r>
              <a:rPr lang="en-US" sz="1400" dirty="0">
                <a:solidFill>
                  <a:srgbClr val="0070C0"/>
                </a:solidFill>
              </a:rPr>
              <a:t>address</a:t>
            </a:r>
          </a:p>
        </p:txBody>
      </p:sp>
      <p:graphicFrame>
        <p:nvGraphicFramePr>
          <p:cNvPr id="14" name="Group 63">
            <a:extLst>
              <a:ext uri="{FF2B5EF4-FFF2-40B4-BE49-F238E27FC236}">
                <a16:creationId xmlns:a16="http://schemas.microsoft.com/office/drawing/2014/main" id="{6AF91EB0-263F-D940-9E49-BE8BF193A035}"/>
              </a:ext>
            </a:extLst>
          </p:cNvPr>
          <p:cNvGraphicFramePr>
            <a:graphicFrameLocks noGrp="1"/>
          </p:cNvGraphicFramePr>
          <p:nvPr/>
        </p:nvGraphicFramePr>
        <p:xfrm>
          <a:off x="162910" y="5738203"/>
          <a:ext cx="11923987" cy="879136"/>
        </p:xfrm>
        <a:graphic>
          <a:graphicData uri="http://schemas.openxmlformats.org/drawingml/2006/table">
            <a:tbl>
              <a:tblPr/>
              <a:tblGrid>
                <a:gridCol w="701411">
                  <a:extLst>
                    <a:ext uri="{9D8B030D-6E8A-4147-A177-3AD203B41FA5}">
                      <a16:colId xmlns:a16="http://schemas.microsoft.com/office/drawing/2014/main" val="354205156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07419897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419428603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794492007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177723285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99022705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11054026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86225236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22683146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167147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137392883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3684369480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014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9893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s2[5]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r2[3]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s1[0]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s1[1]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s1[2]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s1[3]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s1[4]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s1[5]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x-none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s1[6]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289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'a'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't'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'h'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'l'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7030A0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'f'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'o'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'r'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'e'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'\0'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" name="Up Arrow 14">
            <a:extLst>
              <a:ext uri="{FF2B5EF4-FFF2-40B4-BE49-F238E27FC236}">
                <a16:creationId xmlns:a16="http://schemas.microsoft.com/office/drawing/2014/main" id="{DEC4D4B4-012A-DE47-A87C-E964FCA227DD}"/>
              </a:ext>
            </a:extLst>
          </p:cNvPr>
          <p:cNvSpPr/>
          <p:nvPr/>
        </p:nvSpPr>
        <p:spPr>
          <a:xfrm>
            <a:off x="11676993" y="5205127"/>
            <a:ext cx="115614" cy="20273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Up Arrow 15">
            <a:extLst>
              <a:ext uri="{FF2B5EF4-FFF2-40B4-BE49-F238E27FC236}">
                <a16:creationId xmlns:a16="http://schemas.microsoft.com/office/drawing/2014/main" id="{E5C1E0E7-A6DC-DF43-BAD7-18A6ED35836B}"/>
              </a:ext>
            </a:extLst>
          </p:cNvPr>
          <p:cNvSpPr/>
          <p:nvPr/>
        </p:nvSpPr>
        <p:spPr>
          <a:xfrm>
            <a:off x="366662" y="5165878"/>
            <a:ext cx="115614" cy="202737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B8D01E-6AA5-FA4C-966A-6B8D27EC7C8A}"/>
              </a:ext>
            </a:extLst>
          </p:cNvPr>
          <p:cNvSpPr txBox="1"/>
          <p:nvPr/>
        </p:nvSpPr>
        <p:spPr>
          <a:xfrm>
            <a:off x="4600304" y="5165878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before </a:t>
            </a:r>
            <a:r>
              <a:rPr lang="en-US" dirty="0" err="1"/>
              <a:t>strcpy</a:t>
            </a:r>
            <a:r>
              <a:rPr lang="en-US" dirty="0"/>
              <a:t>() overflow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4F4AF4-BC8A-B04C-AB5B-1D01DE0F6B04}"/>
              </a:ext>
            </a:extLst>
          </p:cNvPr>
          <p:cNvSpPr txBox="1"/>
          <p:nvPr/>
        </p:nvSpPr>
        <p:spPr>
          <a:xfrm>
            <a:off x="4587766" y="6568118"/>
            <a:ext cx="240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</a:t>
            </a:r>
            <a:r>
              <a:rPr lang="en-US" dirty="0" err="1"/>
              <a:t>strcpy</a:t>
            </a:r>
            <a:r>
              <a:rPr lang="en-US" dirty="0"/>
              <a:t>() overflow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D9062C8-45AD-2948-99D6-38F6FA0B7C6C}"/>
              </a:ext>
            </a:extLst>
          </p:cNvPr>
          <p:cNvSpPr/>
          <p:nvPr/>
        </p:nvSpPr>
        <p:spPr bwMode="auto">
          <a:xfrm>
            <a:off x="8045791" y="1569469"/>
            <a:ext cx="2440871" cy="248179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./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a.out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s2: after</a:t>
            </a:r>
          </a:p>
          <a:p>
            <a:r>
              <a:rPr lang="en-US" sz="20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r2: </a:t>
            </a:r>
            <a:r>
              <a:rPr lang="en-US" sz="20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xyz</a:t>
            </a:r>
            <a:endParaRPr lang="en-US" sz="2000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s1: before</a:t>
            </a:r>
          </a:p>
          <a:p>
            <a:endParaRPr lang="en-US" sz="20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s2: after</a:t>
            </a:r>
          </a:p>
          <a:p>
            <a:r>
              <a:rPr lang="en-US" sz="2000" b="1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r2: hello</a:t>
            </a:r>
          </a:p>
          <a:p>
            <a:r>
              <a:rPr lang="en-US" sz="2000" b="1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s1: 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7BEDF0-0E37-444B-9A6A-C9557C8F95C5}"/>
              </a:ext>
            </a:extLst>
          </p:cNvPr>
          <p:cNvSpPr txBox="1"/>
          <p:nvPr/>
        </p:nvSpPr>
        <p:spPr>
          <a:xfrm>
            <a:off x="4147430" y="1277081"/>
            <a:ext cx="2499726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these are mutable arrays, not literals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E4F65C-199C-3149-BC99-3EB6583BDC86}"/>
              </a:ext>
            </a:extLst>
          </p:cNvPr>
          <p:cNvSpPr txBox="1"/>
          <p:nvPr/>
        </p:nvSpPr>
        <p:spPr>
          <a:xfrm>
            <a:off x="8530523" y="807587"/>
            <a:ext cx="3076386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compile on pi-cluster with</a:t>
            </a:r>
          </a:p>
          <a:p>
            <a:r>
              <a:rPr lang="en-US" dirty="0" err="1">
                <a:solidFill>
                  <a:srgbClr val="0070C0"/>
                </a:solidFill>
              </a:rPr>
              <a:t>gcc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err="1">
                <a:solidFill>
                  <a:srgbClr val="0070C0"/>
                </a:solidFill>
              </a:rPr>
              <a:t>test.c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07A17E5-C274-7548-8C75-408286AF5A1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921981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5" grpId="0" animBg="1"/>
      <p:bldP spid="2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968" y="84329"/>
            <a:ext cx="11095598" cy="469935"/>
          </a:xfrm>
        </p:spPr>
        <p:txBody>
          <a:bodyPr/>
          <a:lstStyle/>
          <a:p>
            <a:r>
              <a:rPr lang="en-US" dirty="0"/>
              <a:t>Pointer to Pointers (Double, Triple and … Indirection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972AD-496C-674B-A2E2-20DA148CE1D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36968" y="780252"/>
            <a:ext cx="11248631" cy="5864388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A </a:t>
            </a:r>
            <a:r>
              <a:rPr lang="en-US" sz="2200" dirty="0">
                <a:solidFill>
                  <a:srgbClr val="0070C0"/>
                </a:solidFill>
              </a:rPr>
              <a:t>pointer </a:t>
            </a:r>
            <a:r>
              <a:rPr lang="en-US" sz="2200" b="1" u="sng" dirty="0">
                <a:solidFill>
                  <a:srgbClr val="0070C0"/>
                </a:solidFill>
              </a:rPr>
              <a:t>cannot</a:t>
            </a:r>
            <a:r>
              <a:rPr lang="en-US" sz="2200" dirty="0">
                <a:solidFill>
                  <a:srgbClr val="0070C0"/>
                </a:solidFill>
              </a:rPr>
              <a:t> point at itself, why?</a:t>
            </a:r>
          </a:p>
          <a:p>
            <a:pPr lvl="2"/>
            <a:endParaRPr lang="en-US" sz="3200" dirty="0"/>
          </a:p>
          <a:p>
            <a:pPr lvl="1"/>
            <a:r>
              <a:rPr lang="en-US" sz="2200" dirty="0">
                <a:solidFill>
                  <a:schemeClr val="accent5"/>
                </a:solidFill>
              </a:rPr>
              <a:t>p</a:t>
            </a:r>
            <a:r>
              <a:rPr lang="en-US" sz="2200" dirty="0"/>
              <a:t> is defined as (int *), a </a:t>
            </a:r>
            <a:r>
              <a:rPr lang="en-US" sz="2200" dirty="0">
                <a:solidFill>
                  <a:srgbClr val="0070C0"/>
                </a:solidFill>
              </a:rPr>
              <a:t>pointer to an int</a:t>
            </a:r>
            <a:r>
              <a:rPr lang="en-US" sz="2200" dirty="0"/>
              <a:t>, </a:t>
            </a:r>
            <a:r>
              <a:rPr lang="en-US" sz="2200" b="1" dirty="0"/>
              <a:t>but</a:t>
            </a:r>
          </a:p>
          <a:p>
            <a:pPr lvl="1"/>
            <a:r>
              <a:rPr lang="en-US" sz="2200" dirty="0"/>
              <a:t>the type of </a:t>
            </a:r>
            <a:r>
              <a:rPr lang="en-US" sz="2200" dirty="0">
                <a:solidFill>
                  <a:srgbClr val="FF0000"/>
                </a:solidFill>
              </a:rPr>
              <a:t>&amp;p</a:t>
            </a:r>
            <a:r>
              <a:rPr lang="en-US" sz="2200" dirty="0"/>
              <a:t> is (int **), a </a:t>
            </a:r>
            <a:r>
              <a:rPr lang="en-US" sz="2200" dirty="0">
                <a:solidFill>
                  <a:srgbClr val="0070C0"/>
                </a:solidFill>
              </a:rPr>
              <a:t>pointer to a pointer to an int </a:t>
            </a:r>
          </a:p>
          <a:p>
            <a:r>
              <a:rPr lang="en-US" sz="2200" dirty="0"/>
              <a:t>Define a </a:t>
            </a:r>
            <a:r>
              <a:rPr lang="en-US" sz="2200" dirty="0">
                <a:solidFill>
                  <a:srgbClr val="0070C0"/>
                </a:solidFill>
              </a:rPr>
              <a:t>pointer</a:t>
            </a:r>
            <a:r>
              <a:rPr lang="en-US" sz="2200" dirty="0">
                <a:solidFill>
                  <a:schemeClr val="accent5"/>
                </a:solidFill>
              </a:rPr>
              <a:t> to a </a:t>
            </a:r>
            <a:r>
              <a:rPr lang="en-US" sz="2200" dirty="0">
                <a:solidFill>
                  <a:srgbClr val="0070C0"/>
                </a:solidFill>
              </a:rPr>
              <a:t>pointer (p2 below)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3200" dirty="0"/>
          </a:p>
          <a:p>
            <a:pPr lvl="3"/>
            <a:endParaRPr lang="en-US" sz="1800" dirty="0"/>
          </a:p>
          <a:p>
            <a:r>
              <a:rPr lang="en-US" sz="2200" dirty="0">
                <a:solidFill>
                  <a:schemeClr val="accent5"/>
                </a:solidFill>
              </a:rPr>
              <a:t>C allows any number of pointer indirections</a:t>
            </a:r>
          </a:p>
          <a:p>
            <a:pPr lvl="1"/>
            <a:r>
              <a:rPr lang="en-US" sz="2200" dirty="0"/>
              <a:t>more than three levels is very uncommon in real applications as it reduces readability and generates at lot of memory reads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AC99D9B-296A-004F-8655-E570A802753B}"/>
              </a:ext>
            </a:extLst>
          </p:cNvPr>
          <p:cNvSpPr/>
          <p:nvPr/>
        </p:nvSpPr>
        <p:spPr bwMode="auto">
          <a:xfrm>
            <a:off x="559435" y="3101941"/>
            <a:ext cx="5410444" cy="218527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2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= 2;</a:t>
            </a: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</a:t>
            </a:r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endParaRPr lang="en-US" sz="2200" i="1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= &amp;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= &amp;p1;</a:t>
            </a:r>
          </a:p>
          <a:p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("%d\n", (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**p2)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0B2B5D1-8844-4148-914E-B15B9C5DA7F3}"/>
              </a:ext>
            </a:extLst>
          </p:cNvPr>
          <p:cNvSpPr/>
          <p:nvPr/>
        </p:nvSpPr>
        <p:spPr bwMode="auto">
          <a:xfrm>
            <a:off x="1684617" y="1301127"/>
            <a:ext cx="8152928" cy="44338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is not legal – type mismatch */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E9BA9D-8989-F544-B5E3-5C5337F7356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502B506-BB01-C949-8ED8-A5F7F3B628E9}"/>
              </a:ext>
            </a:extLst>
          </p:cNvPr>
          <p:cNvGrpSpPr/>
          <p:nvPr/>
        </p:nvGrpSpPr>
        <p:grpSpPr>
          <a:xfrm>
            <a:off x="10536523" y="2849575"/>
            <a:ext cx="995680" cy="779480"/>
            <a:chOff x="10536523" y="2849575"/>
            <a:chExt cx="995680" cy="77948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3D79F25-E6DB-7E46-93BD-1C2AF5A3BAD2}"/>
                </a:ext>
              </a:extLst>
            </p:cNvPr>
            <p:cNvSpPr txBox="1"/>
            <p:nvPr/>
          </p:nvSpPr>
          <p:spPr>
            <a:xfrm>
              <a:off x="10913176" y="2849575"/>
              <a:ext cx="2423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i</a:t>
              </a:r>
              <a:endParaRPr lang="en-US" sz="20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DA35C7A-0041-E645-B8F9-0C78FC5CDBD0}"/>
                </a:ext>
              </a:extLst>
            </p:cNvPr>
            <p:cNvSpPr txBox="1"/>
            <p:nvPr/>
          </p:nvSpPr>
          <p:spPr>
            <a:xfrm>
              <a:off x="10536523" y="3228945"/>
              <a:ext cx="995680" cy="4001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2"/>
                  </a:solidFill>
                </a:rPr>
                <a:t>2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A5B7472-86A7-6E46-803C-CBEFDC71E2EC}"/>
              </a:ext>
            </a:extLst>
          </p:cNvPr>
          <p:cNvGrpSpPr/>
          <p:nvPr/>
        </p:nvGrpSpPr>
        <p:grpSpPr>
          <a:xfrm>
            <a:off x="8465929" y="2849575"/>
            <a:ext cx="2088966" cy="738156"/>
            <a:chOff x="8465929" y="2849575"/>
            <a:chExt cx="2088966" cy="73815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498FDF-7B8C-DE44-BAB8-7F194EFF937B}"/>
                </a:ext>
              </a:extLst>
            </p:cNvPr>
            <p:cNvSpPr txBox="1"/>
            <p:nvPr/>
          </p:nvSpPr>
          <p:spPr>
            <a:xfrm>
              <a:off x="8465929" y="3201651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229B2BB-7E9D-7A43-B73F-4CA2C20DB6BC}"/>
                </a:ext>
              </a:extLst>
            </p:cNvPr>
            <p:cNvCxnSpPr>
              <a:cxnSpLocks/>
            </p:cNvCxnSpPr>
            <p:nvPr/>
          </p:nvCxnSpPr>
          <p:spPr>
            <a:xfrm>
              <a:off x="9484797" y="3403066"/>
              <a:ext cx="1070098" cy="0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2742D21-EF8F-C740-8850-EE4BBCF37AE5}"/>
                </a:ext>
              </a:extLst>
            </p:cNvPr>
            <p:cNvSpPr txBox="1"/>
            <p:nvPr/>
          </p:nvSpPr>
          <p:spPr>
            <a:xfrm>
              <a:off x="8728769" y="2849575"/>
              <a:ext cx="470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p1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FD748F-8961-4A45-9949-C74D2A191E1E}"/>
              </a:ext>
            </a:extLst>
          </p:cNvPr>
          <p:cNvGrpSpPr/>
          <p:nvPr/>
        </p:nvGrpSpPr>
        <p:grpSpPr>
          <a:xfrm>
            <a:off x="6402578" y="2801541"/>
            <a:ext cx="2088966" cy="786190"/>
            <a:chOff x="6402578" y="2801541"/>
            <a:chExt cx="2088966" cy="78619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1EEBA9B-BAC2-3B41-8801-40B42463D242}"/>
                </a:ext>
              </a:extLst>
            </p:cNvPr>
            <p:cNvSpPr txBox="1"/>
            <p:nvPr/>
          </p:nvSpPr>
          <p:spPr>
            <a:xfrm>
              <a:off x="6402578" y="3201651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799F2B5B-E7EB-5143-99AA-19501A47EBDB}"/>
                </a:ext>
              </a:extLst>
            </p:cNvPr>
            <p:cNvCxnSpPr>
              <a:cxnSpLocks/>
            </p:cNvCxnSpPr>
            <p:nvPr/>
          </p:nvCxnSpPr>
          <p:spPr>
            <a:xfrm>
              <a:off x="7421446" y="3403066"/>
              <a:ext cx="1070098" cy="0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B0DE168-4019-6A4D-A989-45724957B90B}"/>
                </a:ext>
              </a:extLst>
            </p:cNvPr>
            <p:cNvSpPr txBox="1"/>
            <p:nvPr/>
          </p:nvSpPr>
          <p:spPr>
            <a:xfrm>
              <a:off x="6665418" y="2801541"/>
              <a:ext cx="4700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p2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9950550-0558-F24C-B437-BFB1C4D858E3}"/>
              </a:ext>
            </a:extLst>
          </p:cNvPr>
          <p:cNvSpPr txBox="1"/>
          <p:nvPr/>
        </p:nvSpPr>
        <p:spPr>
          <a:xfrm>
            <a:off x="6055087" y="3813408"/>
            <a:ext cx="5577479" cy="132343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</a:rPr>
              <a:t>number of </a:t>
            </a:r>
            <a:r>
              <a:rPr lang="en-US" sz="2000" dirty="0">
                <a:solidFill>
                  <a:srgbClr val="C00000"/>
                </a:solidFill>
              </a:rPr>
              <a:t>*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in the definition tells you </a:t>
            </a:r>
            <a:r>
              <a:rPr lang="en-US" sz="2000" dirty="0">
                <a:solidFill>
                  <a:srgbClr val="0070C0"/>
                </a:solidFill>
              </a:rPr>
              <a:t>how many reads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tx2"/>
                </a:solidFill>
              </a:rPr>
              <a:t>it takes to get to the base type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# reads = number of </a:t>
            </a:r>
            <a:r>
              <a:rPr lang="en-US" sz="2000" dirty="0">
                <a:solidFill>
                  <a:srgbClr val="C00000"/>
                </a:solidFill>
              </a:rPr>
              <a:t>*</a:t>
            </a:r>
            <a:r>
              <a:rPr lang="en-US" sz="2000" dirty="0">
                <a:solidFill>
                  <a:schemeClr val="accent1"/>
                </a:solidFill>
              </a:rPr>
              <a:t> + 1</a:t>
            </a:r>
          </a:p>
          <a:p>
            <a:r>
              <a:rPr lang="en-US" sz="2000" dirty="0">
                <a:solidFill>
                  <a:schemeClr val="tx2"/>
                </a:solidFill>
              </a:rPr>
              <a:t>e.g., int </a:t>
            </a:r>
            <a:r>
              <a:rPr lang="en-US" sz="2000" dirty="0">
                <a:solidFill>
                  <a:srgbClr val="C00000"/>
                </a:solidFill>
              </a:rPr>
              <a:t>**</a:t>
            </a:r>
            <a:r>
              <a:rPr lang="en-US" sz="2000" dirty="0">
                <a:solidFill>
                  <a:schemeClr val="tx2"/>
                </a:solidFill>
              </a:rPr>
              <a:t>p2 requires </a:t>
            </a:r>
            <a:r>
              <a:rPr lang="en-US" sz="2000" dirty="0">
                <a:solidFill>
                  <a:srgbClr val="7030A0"/>
                </a:solidFill>
              </a:rPr>
              <a:t>3 reads </a:t>
            </a:r>
            <a:r>
              <a:rPr lang="en-US" sz="2000" dirty="0">
                <a:solidFill>
                  <a:schemeClr val="tx2"/>
                </a:solidFill>
              </a:rPr>
              <a:t>to get to the int</a:t>
            </a:r>
          </a:p>
        </p:txBody>
      </p:sp>
    </p:spTree>
    <p:extLst>
      <p:ext uri="{BB962C8B-B14F-4D97-AF65-F5344CB8AC3E}">
        <p14:creationId xmlns:p14="http://schemas.microsoft.com/office/powerpoint/2010/main" val="251370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33" grpId="0"/>
      <p:bldP spid="1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C3E6C3F-F227-A44B-B9C4-51D967E67688}"/>
              </a:ext>
            </a:extLst>
          </p:cNvPr>
          <p:cNvSpPr/>
          <p:nvPr/>
        </p:nvSpPr>
        <p:spPr>
          <a:xfrm>
            <a:off x="326877" y="586579"/>
            <a:ext cx="11792606" cy="18148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7" y="76749"/>
            <a:ext cx="10515600" cy="512141"/>
          </a:xfrm>
        </p:spPr>
        <p:txBody>
          <a:bodyPr/>
          <a:lstStyle/>
          <a:p>
            <a:r>
              <a:rPr lang="en-US" dirty="0"/>
              <a:t>Pointers to Pointers to Pointers…. </a:t>
            </a:r>
            <a:r>
              <a:rPr lang="en-US" dirty="0" err="1"/>
              <a:t>Rside</a:t>
            </a:r>
            <a:r>
              <a:rPr lang="en-US" dirty="0"/>
              <a:t> Practice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8C4FC9-C600-6140-9002-2454A7144DBA}"/>
              </a:ext>
            </a:extLst>
          </p:cNvPr>
          <p:cNvGrpSpPr/>
          <p:nvPr/>
        </p:nvGrpSpPr>
        <p:grpSpPr>
          <a:xfrm>
            <a:off x="5220105" y="1010397"/>
            <a:ext cx="1851868" cy="1075190"/>
            <a:chOff x="5278479" y="1249827"/>
            <a:chExt cx="1851868" cy="107519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190F278-C8C6-E646-BAD0-03F2F90B7ACD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6888686-FD12-5E43-A2DC-04E8A588EBB9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DD1BF013-E748-1D44-A8F9-4DE6693CAAFF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p2</a:t>
                  </a:r>
                </a:p>
                <a:p>
                  <a:pPr algn="ctr"/>
                  <a:r>
                    <a:rPr lang="en-US" sz="1400" b="1" dirty="0"/>
                    <a:t>0x400</a:t>
                  </a: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2348FC2-9E17-134B-96EA-7B732639678F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96F4488-D0ED-9A47-9B47-468CB54D518E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FB5E67-8AE0-7644-ACEB-9D4F9783D324}"/>
                </a:ext>
              </a:extLst>
            </p:cNvPr>
            <p:cNvSpPr txBox="1"/>
            <p:nvPr/>
          </p:nvSpPr>
          <p:spPr>
            <a:xfrm>
              <a:off x="5933331" y="1249827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3B688DC-D362-C44C-BBBF-D44B8BF746E9}"/>
              </a:ext>
            </a:extLst>
          </p:cNvPr>
          <p:cNvGrpSpPr/>
          <p:nvPr/>
        </p:nvGrpSpPr>
        <p:grpSpPr>
          <a:xfrm>
            <a:off x="7617200" y="1178808"/>
            <a:ext cx="2013896" cy="898438"/>
            <a:chOff x="7614919" y="1426580"/>
            <a:chExt cx="2013896" cy="898438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A9A3B60-617A-6E4E-8FEF-081726A536C9}"/>
                </a:ext>
              </a:extLst>
            </p:cNvPr>
            <p:cNvGrpSpPr/>
            <p:nvPr/>
          </p:nvGrpSpPr>
          <p:grpSpPr>
            <a:xfrm>
              <a:off x="7614919" y="1740243"/>
              <a:ext cx="1726205" cy="584775"/>
              <a:chOff x="8934095" y="325084"/>
              <a:chExt cx="1726205" cy="584775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8A8DC01E-721F-0847-9674-50125FE6AB60}"/>
                  </a:ext>
                </a:extLst>
              </p:cNvPr>
              <p:cNvGrpSpPr/>
              <p:nvPr/>
            </p:nvGrpSpPr>
            <p:grpSpPr>
              <a:xfrm>
                <a:off x="8934095" y="325084"/>
                <a:ext cx="1726205" cy="584775"/>
                <a:chOff x="9217310" y="205743"/>
                <a:chExt cx="1726205" cy="584775"/>
              </a:xfrm>
            </p:grpSpPr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20112791-BD97-1F40-B5B3-01A8E99993FF}"/>
                    </a:ext>
                  </a:extLst>
                </p:cNvPr>
                <p:cNvSpPr txBox="1"/>
                <p:nvPr/>
              </p:nvSpPr>
              <p:spPr>
                <a:xfrm>
                  <a:off x="9217310" y="205743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p1</a:t>
                  </a:r>
                </a:p>
                <a:p>
                  <a:pPr algn="ctr"/>
                  <a:r>
                    <a:rPr lang="en-US" sz="1400" b="1" dirty="0"/>
                    <a:t>0x300</a:t>
                  </a: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B287B8-FA76-A44E-99E3-7D30F4CF6B25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0969DD6-27AB-164B-8238-FC12D430EE47}"/>
                  </a:ext>
                </a:extLst>
              </p:cNvPr>
              <p:cNvSpPr txBox="1"/>
              <p:nvPr/>
            </p:nvSpPr>
            <p:spPr>
              <a:xfrm>
                <a:off x="9870588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A54A789-8BA9-9744-97DA-DC5F0200517E}"/>
                </a:ext>
              </a:extLst>
            </p:cNvPr>
            <p:cNvSpPr txBox="1"/>
            <p:nvPr/>
          </p:nvSpPr>
          <p:spPr>
            <a:xfrm>
              <a:off x="8222240" y="1426580"/>
              <a:ext cx="1406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Int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24B83B3-6246-C844-BE05-158DDB8F68B2}"/>
              </a:ext>
            </a:extLst>
          </p:cNvPr>
          <p:cNvGrpSpPr/>
          <p:nvPr/>
        </p:nvGrpSpPr>
        <p:grpSpPr>
          <a:xfrm>
            <a:off x="9937706" y="1391249"/>
            <a:ext cx="1671483" cy="835698"/>
            <a:chOff x="9876520" y="1483434"/>
            <a:chExt cx="1671483" cy="835698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26ACB06-937F-EE49-ADB9-35722A086A7A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7FC319DC-2F8B-8947-884E-08710E89366A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B8B674CD-DE30-8C43-9232-5089B226259D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err="1"/>
                    <a:t>i</a:t>
                  </a:r>
                  <a:endParaRPr lang="en-US" b="1" dirty="0"/>
                </a:p>
                <a:p>
                  <a:pPr algn="ctr"/>
                  <a:r>
                    <a:rPr lang="en-US" sz="1400" b="1" dirty="0"/>
                    <a:t>0x200</a:t>
                  </a: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45FA48DA-F35A-074A-9D83-C72E8573D709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40782226-B932-A14B-A463-436E4CAAF3E0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42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3A6F6CD-B3E9-2041-9585-D2B14485C44C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A832A79-D97A-4043-8261-CEFAAE2FA724}"/>
              </a:ext>
            </a:extLst>
          </p:cNvPr>
          <p:cNvSpPr txBox="1"/>
          <p:nvPr/>
        </p:nvSpPr>
        <p:spPr>
          <a:xfrm>
            <a:off x="787702" y="5978333"/>
            <a:ext cx="74732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memory</a:t>
            </a:r>
          </a:p>
          <a:p>
            <a:r>
              <a:rPr lang="en-US" sz="1200" dirty="0"/>
              <a:t>address</a:t>
            </a:r>
          </a:p>
          <a:p>
            <a:r>
              <a:rPr lang="en-US" sz="1200" dirty="0"/>
              <a:t>or 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6D0920-50F4-B143-BDFC-370E480FAD8B}"/>
              </a:ext>
            </a:extLst>
          </p:cNvPr>
          <p:cNvSpPr txBox="1"/>
          <p:nvPr/>
        </p:nvSpPr>
        <p:spPr>
          <a:xfrm>
            <a:off x="1522333" y="5978230"/>
            <a:ext cx="1056700" cy="64633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  <a:p>
            <a:r>
              <a:rPr lang="en-US" dirty="0"/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726A0-A461-B845-A4DA-AC114CF98F3F}"/>
              </a:ext>
            </a:extLst>
          </p:cNvPr>
          <p:cNvSpPr txBox="1"/>
          <p:nvPr/>
        </p:nvSpPr>
        <p:spPr>
          <a:xfrm>
            <a:off x="63160" y="607909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Key: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992ED48-95A6-284A-BB1E-9EF3184DD5BE}"/>
              </a:ext>
            </a:extLst>
          </p:cNvPr>
          <p:cNvSpPr/>
          <p:nvPr/>
        </p:nvSpPr>
        <p:spPr bwMode="auto">
          <a:xfrm>
            <a:off x="435035" y="680381"/>
            <a:ext cx="1920208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 42;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 j;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***p3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564C3C65-3513-A243-A6E1-AD6E08CBC0C2}"/>
              </a:ext>
            </a:extLst>
          </p:cNvPr>
          <p:cNvSpPr/>
          <p:nvPr/>
        </p:nvSpPr>
        <p:spPr bwMode="auto">
          <a:xfrm>
            <a:off x="7277662" y="2602094"/>
            <a:ext cx="4381422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= &amp;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 = &amp;p1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p3 = &amp;p2;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= *p1 + 1;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 = *p1 + 2;</a:t>
            </a:r>
          </a:p>
          <a:p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("j:%d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:%d\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n",j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0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 = ***p3 + **p2 + *p1;</a:t>
            </a:r>
          </a:p>
          <a:p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("j:%d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:%d\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n",j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B38D683-4CC2-F341-A481-4658B968AA69}"/>
              </a:ext>
            </a:extLst>
          </p:cNvPr>
          <p:cNvGrpSpPr/>
          <p:nvPr/>
        </p:nvGrpSpPr>
        <p:grpSpPr>
          <a:xfrm>
            <a:off x="2737258" y="838186"/>
            <a:ext cx="1877973" cy="1266242"/>
            <a:chOff x="5278479" y="1058775"/>
            <a:chExt cx="1877973" cy="1266242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C66F58D5-5E48-9E4A-BF8A-B15409EC004D}"/>
                </a:ext>
              </a:extLst>
            </p:cNvPr>
            <p:cNvGrpSpPr/>
            <p:nvPr/>
          </p:nvGrpSpPr>
          <p:grpSpPr>
            <a:xfrm>
              <a:off x="5278479" y="1740242"/>
              <a:ext cx="1778418" cy="584775"/>
              <a:chOff x="8881882" y="325084"/>
              <a:chExt cx="1778418" cy="584775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65E01613-DBDD-B843-A4E5-3A8FCABDC1EF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18" cy="584775"/>
                <a:chOff x="9165097" y="205743"/>
                <a:chExt cx="1778418" cy="584775"/>
              </a:xfrm>
            </p:grpSpPr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529E0023-2260-C44F-B4C0-3F09E0836891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p3</a:t>
                  </a:r>
                </a:p>
                <a:p>
                  <a:pPr algn="ctr"/>
                  <a:r>
                    <a:rPr lang="en-US" sz="1400" b="1" dirty="0"/>
                    <a:t>0x500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0637F571-9ABA-6144-8409-B94379BAC537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1A28404-7A42-8347-8536-6D577B09BCD3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9CCE1C8-98BD-504C-B3CE-A20B44F92DAC}"/>
                </a:ext>
              </a:extLst>
            </p:cNvPr>
            <p:cNvSpPr txBox="1"/>
            <p:nvPr/>
          </p:nvSpPr>
          <p:spPr>
            <a:xfrm>
              <a:off x="5959436" y="1058775"/>
              <a:ext cx="119701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pointer to Int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DD3D76A-C8CD-BC4D-8044-5962B5C771C3}"/>
              </a:ext>
            </a:extLst>
          </p:cNvPr>
          <p:cNvGrpSpPr/>
          <p:nvPr/>
        </p:nvGrpSpPr>
        <p:grpSpPr>
          <a:xfrm>
            <a:off x="8411524" y="1533617"/>
            <a:ext cx="1526182" cy="412467"/>
            <a:chOff x="8374517" y="2841239"/>
            <a:chExt cx="1526182" cy="412467"/>
          </a:xfrm>
        </p:grpSpPr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71538A80-72B5-7F4A-B01A-97FB4CF1889E}"/>
                </a:ext>
              </a:extLst>
            </p:cNvPr>
            <p:cNvSpPr/>
            <p:nvPr/>
          </p:nvSpPr>
          <p:spPr>
            <a:xfrm>
              <a:off x="9319100" y="3090632"/>
              <a:ext cx="581599" cy="16307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D4AA93B-8269-224B-9CB2-55A70B58DF50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0x200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9A5AC9E-7564-6C47-ADA0-10FFFA9C208A}"/>
              </a:ext>
            </a:extLst>
          </p:cNvPr>
          <p:cNvGrpSpPr/>
          <p:nvPr/>
        </p:nvGrpSpPr>
        <p:grpSpPr>
          <a:xfrm>
            <a:off x="6000014" y="1542914"/>
            <a:ext cx="1679291" cy="381233"/>
            <a:chOff x="8374517" y="2841239"/>
            <a:chExt cx="1679291" cy="381233"/>
          </a:xfrm>
        </p:grpSpPr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5EC60C02-281A-0247-8CF7-555B4374A02B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EC12C8A-D85C-6A4F-B4E5-E2CD2A463568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B3F376B3-11EA-A942-A404-79B70A004832}"/>
              </a:ext>
            </a:extLst>
          </p:cNvPr>
          <p:cNvGrpSpPr/>
          <p:nvPr/>
        </p:nvGrpSpPr>
        <p:grpSpPr>
          <a:xfrm>
            <a:off x="3522652" y="1576752"/>
            <a:ext cx="1679291" cy="381233"/>
            <a:chOff x="8374517" y="2841239"/>
            <a:chExt cx="1679291" cy="381233"/>
          </a:xfrm>
        </p:grpSpPr>
        <p:sp>
          <p:nvSpPr>
            <p:cNvPr id="112" name="Right Arrow 111">
              <a:extLst>
                <a:ext uri="{FF2B5EF4-FFF2-40B4-BE49-F238E27FC236}">
                  <a16:creationId xmlns:a16="http://schemas.microsoft.com/office/drawing/2014/main" id="{EFCC4F1F-3CD8-DD47-8952-96FF4B7E9466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15205C5-4E93-D74E-BAF7-BB4F8C68639C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0x400</a:t>
              </a:r>
            </a:p>
          </p:txBody>
        </p:sp>
      </p:grp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46A4AFE-BCB7-8F4F-94AA-29FA050265E1}"/>
              </a:ext>
            </a:extLst>
          </p:cNvPr>
          <p:cNvGraphicFramePr>
            <a:graphicFrameLocks noGrp="1"/>
          </p:cNvGraphicFramePr>
          <p:nvPr>
            <p:ph sz="quarter" idx="17"/>
          </p:nvPr>
        </p:nvGraphicFramePr>
        <p:xfrm>
          <a:off x="197838" y="3173737"/>
          <a:ext cx="6988176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1302">
                  <a:extLst>
                    <a:ext uri="{9D8B030D-6E8A-4147-A177-3AD203B41FA5}">
                      <a16:colId xmlns:a16="http://schemas.microsoft.com/office/drawing/2014/main" val="354614145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2032353336"/>
                    </a:ext>
                  </a:extLst>
                </a:gridCol>
                <a:gridCol w="1264920">
                  <a:extLst>
                    <a:ext uri="{9D8B030D-6E8A-4147-A177-3AD203B41FA5}">
                      <a16:colId xmlns:a16="http://schemas.microsoft.com/office/drawing/2014/main" val="1262908309"/>
                    </a:ext>
                  </a:extLst>
                </a:gridCol>
                <a:gridCol w="1196340">
                  <a:extLst>
                    <a:ext uri="{9D8B030D-6E8A-4147-A177-3AD203B41FA5}">
                      <a16:colId xmlns:a16="http://schemas.microsoft.com/office/drawing/2014/main" val="4274577991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3351750577"/>
                    </a:ext>
                  </a:extLst>
                </a:gridCol>
                <a:gridCol w="1402434">
                  <a:extLst>
                    <a:ext uri="{9D8B030D-6E8A-4147-A177-3AD203B41FA5}">
                      <a16:colId xmlns:a16="http://schemas.microsoft.com/office/drawing/2014/main" val="715840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18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j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4956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i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375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p1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302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6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p3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115523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B355CB8-AEEC-6441-9011-20D20DE54A10}"/>
              </a:ext>
            </a:extLst>
          </p:cNvPr>
          <p:cNvSpPr txBox="1"/>
          <p:nvPr/>
        </p:nvSpPr>
        <p:spPr>
          <a:xfrm>
            <a:off x="2912877" y="2828271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Rside</a:t>
            </a:r>
            <a:r>
              <a:rPr lang="en-US" dirty="0">
                <a:solidFill>
                  <a:schemeClr val="tx2"/>
                </a:solidFill>
              </a:rPr>
              <a:t> evaluations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1016C8A-4252-7740-A206-F55DBB22BBC7}"/>
              </a:ext>
            </a:extLst>
          </p:cNvPr>
          <p:cNvGrpSpPr/>
          <p:nvPr/>
        </p:nvGrpSpPr>
        <p:grpSpPr>
          <a:xfrm>
            <a:off x="709491" y="2155642"/>
            <a:ext cx="4884671" cy="661792"/>
            <a:chOff x="8802547" y="6164819"/>
            <a:chExt cx="4884671" cy="661792"/>
          </a:xfrm>
        </p:grpSpPr>
        <p:sp>
          <p:nvSpPr>
            <p:cNvPr id="25" name="Left Brace 24">
              <a:extLst>
                <a:ext uri="{FF2B5EF4-FFF2-40B4-BE49-F238E27FC236}">
                  <a16:creationId xmlns:a16="http://schemas.microsoft.com/office/drawing/2014/main" id="{9F26C215-5235-174C-97F1-2AFC7098C38C}"/>
                </a:ext>
              </a:extLst>
            </p:cNvPr>
            <p:cNvSpPr/>
            <p:nvPr/>
          </p:nvSpPr>
          <p:spPr>
            <a:xfrm rot="16200000">
              <a:off x="9174422" y="6139424"/>
              <a:ext cx="369331" cy="420122"/>
            </a:xfrm>
            <a:prstGeom prst="leftBrac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59C4F59-C027-4F40-8470-42B8A3DE9A57}"/>
                </a:ext>
              </a:extLst>
            </p:cNvPr>
            <p:cNvSpPr txBox="1"/>
            <p:nvPr/>
          </p:nvSpPr>
          <p:spPr>
            <a:xfrm>
              <a:off x="8802547" y="6457279"/>
              <a:ext cx="48846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number of </a:t>
              </a:r>
              <a:r>
                <a:rPr lang="en-US" b="1" i="1" dirty="0">
                  <a:solidFill>
                    <a:srgbClr val="FF0000"/>
                  </a:solidFill>
                </a:rPr>
                <a:t>“reads + 1” </a:t>
              </a:r>
              <a:r>
                <a:rPr lang="en-US" dirty="0"/>
                <a:t>to </a:t>
              </a:r>
              <a:r>
                <a:rPr lang="en-US" i="1" u="sng" dirty="0">
                  <a:solidFill>
                    <a:srgbClr val="0070C0"/>
                  </a:solidFill>
                </a:rPr>
                <a:t>base type</a:t>
              </a:r>
              <a:r>
                <a:rPr lang="en-US" i="1" dirty="0">
                  <a:solidFill>
                    <a:srgbClr val="0070C0"/>
                  </a:solidFill>
                </a:rPr>
                <a:t> on </a:t>
              </a:r>
              <a:r>
                <a:rPr lang="en-US" i="1" dirty="0" err="1">
                  <a:solidFill>
                    <a:srgbClr val="0070C0"/>
                  </a:solidFill>
                </a:rPr>
                <a:t>Rside</a:t>
              </a:r>
              <a:r>
                <a:rPr lang="en-US" i="1" dirty="0">
                  <a:solidFill>
                    <a:srgbClr val="0070C0"/>
                  </a:solidFill>
                </a:rPr>
                <a:t> 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F393D2E4-25E0-4F49-B16A-50F0593DF0E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8822086A-8B58-B74F-8133-F71540F5DA45}"/>
              </a:ext>
            </a:extLst>
          </p:cNvPr>
          <p:cNvSpPr/>
          <p:nvPr/>
        </p:nvSpPr>
        <p:spPr bwMode="auto">
          <a:xfrm>
            <a:off x="3894131" y="5478761"/>
            <a:ext cx="2461327" cy="104513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% ./</a:t>
            </a:r>
            <a:r>
              <a:rPr lang="en-US" sz="2000" dirty="0" err="1">
                <a:solidFill>
                  <a:schemeClr val="tx2"/>
                </a:solidFill>
              </a:rPr>
              <a:t>a.out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rgbClr val="0070C0"/>
                </a:solidFill>
              </a:rPr>
              <a:t>j:43 i:44</a:t>
            </a:r>
          </a:p>
          <a:p>
            <a:r>
              <a:rPr lang="en-US" sz="2000" dirty="0">
                <a:solidFill>
                  <a:srgbClr val="F37440"/>
                </a:solidFill>
              </a:rPr>
              <a:t>j:132 i:44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1CC23DA-F4B6-5240-ACD6-354A206D3606}"/>
              </a:ext>
            </a:extLst>
          </p:cNvPr>
          <p:cNvGrpSpPr/>
          <p:nvPr/>
        </p:nvGrpSpPr>
        <p:grpSpPr>
          <a:xfrm>
            <a:off x="10024989" y="521995"/>
            <a:ext cx="1671483" cy="835698"/>
            <a:chOff x="9876520" y="1483434"/>
            <a:chExt cx="1671483" cy="835698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CADD6AA-0252-5E46-BFF4-521CD77A7B31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97E10D66-1011-3345-B3DF-B435AD8D7BAF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4538DEA-50CF-9840-B228-D5CA1C5F5001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/>
                    <a:t>j</a:t>
                  </a:r>
                </a:p>
                <a:p>
                  <a:pPr algn="ctr"/>
                  <a:r>
                    <a:rPr lang="en-US" sz="1400" b="1" dirty="0"/>
                    <a:t>0x600</a:t>
                  </a: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6A7E9E72-4E7B-AD48-89BB-DFB4EA42C8AC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3207183-AA0B-8641-94B2-5F3AFAA199B5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955724F-3535-A640-83BE-CA48091791E8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5656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24" grpId="0"/>
      <p:bldP spid="116" grpId="0"/>
      <p:bldP spid="5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C3E6C3F-F227-A44B-B9C4-51D967E67688}"/>
              </a:ext>
            </a:extLst>
          </p:cNvPr>
          <p:cNvSpPr/>
          <p:nvPr/>
        </p:nvSpPr>
        <p:spPr>
          <a:xfrm>
            <a:off x="326877" y="586579"/>
            <a:ext cx="11792606" cy="181485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7" y="76749"/>
            <a:ext cx="10515600" cy="512141"/>
          </a:xfrm>
        </p:spPr>
        <p:txBody>
          <a:bodyPr/>
          <a:lstStyle/>
          <a:p>
            <a:r>
              <a:rPr lang="en-US" dirty="0"/>
              <a:t>Pointers to Pointers to Pointers…. </a:t>
            </a:r>
            <a:r>
              <a:rPr lang="en-US" dirty="0" err="1"/>
              <a:t>Rside</a:t>
            </a:r>
            <a:r>
              <a:rPr lang="en-US" dirty="0"/>
              <a:t> Practice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8C4FC9-C600-6140-9002-2454A7144DBA}"/>
              </a:ext>
            </a:extLst>
          </p:cNvPr>
          <p:cNvGrpSpPr/>
          <p:nvPr/>
        </p:nvGrpSpPr>
        <p:grpSpPr>
          <a:xfrm>
            <a:off x="5220105" y="1010397"/>
            <a:ext cx="1851868" cy="1075190"/>
            <a:chOff x="5278479" y="1249827"/>
            <a:chExt cx="1851868" cy="107519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190F278-C8C6-E646-BAD0-03F2F90B7ACD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6888686-FD12-5E43-A2DC-04E8A588EBB9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DD1BF013-E748-1D44-A8F9-4DE6693CAAFF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p2</a:t>
                  </a:r>
                </a:p>
                <a:p>
                  <a:pPr algn="ctr"/>
                  <a:r>
                    <a:rPr lang="en-US" sz="1400" b="1" dirty="0"/>
                    <a:t>0x400</a:t>
                  </a:r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2348FC2-9E17-134B-96EA-7B732639678F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96F4488-D0ED-9A47-9B47-468CB54D518E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FB5E67-8AE0-7644-ACEB-9D4F9783D324}"/>
                </a:ext>
              </a:extLst>
            </p:cNvPr>
            <p:cNvSpPr txBox="1"/>
            <p:nvPr/>
          </p:nvSpPr>
          <p:spPr>
            <a:xfrm>
              <a:off x="5933331" y="1249827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3B688DC-D362-C44C-BBBF-D44B8BF746E9}"/>
              </a:ext>
            </a:extLst>
          </p:cNvPr>
          <p:cNvGrpSpPr/>
          <p:nvPr/>
        </p:nvGrpSpPr>
        <p:grpSpPr>
          <a:xfrm>
            <a:off x="7617200" y="1178808"/>
            <a:ext cx="2013896" cy="898438"/>
            <a:chOff x="7614919" y="1426580"/>
            <a:chExt cx="2013896" cy="898438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A9A3B60-617A-6E4E-8FEF-081726A536C9}"/>
                </a:ext>
              </a:extLst>
            </p:cNvPr>
            <p:cNvGrpSpPr/>
            <p:nvPr/>
          </p:nvGrpSpPr>
          <p:grpSpPr>
            <a:xfrm>
              <a:off x="7614919" y="1740243"/>
              <a:ext cx="1726205" cy="584775"/>
              <a:chOff x="8934095" y="325084"/>
              <a:chExt cx="1726205" cy="584775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8A8DC01E-721F-0847-9674-50125FE6AB60}"/>
                  </a:ext>
                </a:extLst>
              </p:cNvPr>
              <p:cNvGrpSpPr/>
              <p:nvPr/>
            </p:nvGrpSpPr>
            <p:grpSpPr>
              <a:xfrm>
                <a:off x="8934095" y="325084"/>
                <a:ext cx="1726205" cy="584775"/>
                <a:chOff x="9217310" y="205743"/>
                <a:chExt cx="1726205" cy="584775"/>
              </a:xfrm>
            </p:grpSpPr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20112791-BD97-1F40-B5B3-01A8E99993FF}"/>
                    </a:ext>
                  </a:extLst>
                </p:cNvPr>
                <p:cNvSpPr txBox="1"/>
                <p:nvPr/>
              </p:nvSpPr>
              <p:spPr>
                <a:xfrm>
                  <a:off x="9217310" y="205743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p1</a:t>
                  </a:r>
                </a:p>
                <a:p>
                  <a:pPr algn="ctr"/>
                  <a:r>
                    <a:rPr lang="en-US" sz="1400" b="1" dirty="0"/>
                    <a:t>0x300</a:t>
                  </a: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0B287B8-FA76-A44E-99E3-7D30F4CF6B25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30969DD6-27AB-164B-8238-FC12D430EE47}"/>
                  </a:ext>
                </a:extLst>
              </p:cNvPr>
              <p:cNvSpPr txBox="1"/>
              <p:nvPr/>
            </p:nvSpPr>
            <p:spPr>
              <a:xfrm>
                <a:off x="9870588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A54A789-8BA9-9744-97DA-DC5F0200517E}"/>
                </a:ext>
              </a:extLst>
            </p:cNvPr>
            <p:cNvSpPr txBox="1"/>
            <p:nvPr/>
          </p:nvSpPr>
          <p:spPr>
            <a:xfrm>
              <a:off x="8222240" y="1426580"/>
              <a:ext cx="1406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Int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24B83B3-6246-C844-BE05-158DDB8F68B2}"/>
              </a:ext>
            </a:extLst>
          </p:cNvPr>
          <p:cNvGrpSpPr/>
          <p:nvPr/>
        </p:nvGrpSpPr>
        <p:grpSpPr>
          <a:xfrm>
            <a:off x="9937706" y="1391249"/>
            <a:ext cx="1671483" cy="835698"/>
            <a:chOff x="9876520" y="1483434"/>
            <a:chExt cx="1671483" cy="835698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26ACB06-937F-EE49-ADB9-35722A086A7A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7FC319DC-2F8B-8947-884E-08710E89366A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B8B674CD-DE30-8C43-9232-5089B226259D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err="1"/>
                    <a:t>i</a:t>
                  </a:r>
                  <a:endParaRPr lang="en-US" b="1" dirty="0"/>
                </a:p>
                <a:p>
                  <a:pPr algn="ctr"/>
                  <a:r>
                    <a:rPr lang="en-US" sz="1400" b="1" dirty="0"/>
                    <a:t>0x200</a:t>
                  </a: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45FA48DA-F35A-074A-9D83-C72E8573D709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40782226-B932-A14B-A463-436E4CAAF3E0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44</a:t>
                </a: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3A6F6CD-B3E9-2041-9585-D2B14485C44C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A832A79-D97A-4043-8261-CEFAAE2FA724}"/>
              </a:ext>
            </a:extLst>
          </p:cNvPr>
          <p:cNvSpPr txBox="1"/>
          <p:nvPr/>
        </p:nvSpPr>
        <p:spPr>
          <a:xfrm>
            <a:off x="798497" y="5915937"/>
            <a:ext cx="74732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memory</a:t>
            </a:r>
          </a:p>
          <a:p>
            <a:r>
              <a:rPr lang="en-US" sz="1200" dirty="0"/>
              <a:t>address</a:t>
            </a:r>
          </a:p>
          <a:p>
            <a:r>
              <a:rPr lang="en-US" sz="1200" dirty="0"/>
              <a:t>or 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6D0920-50F4-B143-BDFC-370E480FAD8B}"/>
              </a:ext>
            </a:extLst>
          </p:cNvPr>
          <p:cNvSpPr txBox="1"/>
          <p:nvPr/>
        </p:nvSpPr>
        <p:spPr>
          <a:xfrm>
            <a:off x="1533128" y="5915834"/>
            <a:ext cx="1056700" cy="64633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  <a:p>
            <a:r>
              <a:rPr lang="en-US" dirty="0"/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726A0-A461-B845-A4DA-AC114CF98F3F}"/>
              </a:ext>
            </a:extLst>
          </p:cNvPr>
          <p:cNvSpPr txBox="1"/>
          <p:nvPr/>
        </p:nvSpPr>
        <p:spPr>
          <a:xfrm>
            <a:off x="73955" y="601670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Key: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992ED48-95A6-284A-BB1E-9EF3184DD5BE}"/>
              </a:ext>
            </a:extLst>
          </p:cNvPr>
          <p:cNvSpPr/>
          <p:nvPr/>
        </p:nvSpPr>
        <p:spPr bwMode="auto">
          <a:xfrm>
            <a:off x="435035" y="680381"/>
            <a:ext cx="1920208" cy="1678543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 42;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int j;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***p3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564C3C65-3513-A243-A6E1-AD6E08CBC0C2}"/>
              </a:ext>
            </a:extLst>
          </p:cNvPr>
          <p:cNvSpPr/>
          <p:nvPr/>
        </p:nvSpPr>
        <p:spPr bwMode="auto">
          <a:xfrm>
            <a:off x="7433072" y="4134767"/>
            <a:ext cx="4794788" cy="13618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//continued from previous slide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= &amp;j;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***p3 = 4;</a:t>
            </a:r>
          </a:p>
          <a:p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("*p1:%d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:%d\n",*p1, </a:t>
            </a:r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B38D683-4CC2-F341-A481-4658B968AA69}"/>
              </a:ext>
            </a:extLst>
          </p:cNvPr>
          <p:cNvGrpSpPr/>
          <p:nvPr/>
        </p:nvGrpSpPr>
        <p:grpSpPr>
          <a:xfrm>
            <a:off x="2737258" y="838186"/>
            <a:ext cx="1877973" cy="1266242"/>
            <a:chOff x="5278479" y="1058775"/>
            <a:chExt cx="1877973" cy="1266242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C66F58D5-5E48-9E4A-BF8A-B15409EC004D}"/>
                </a:ext>
              </a:extLst>
            </p:cNvPr>
            <p:cNvGrpSpPr/>
            <p:nvPr/>
          </p:nvGrpSpPr>
          <p:grpSpPr>
            <a:xfrm>
              <a:off x="5278479" y="1740242"/>
              <a:ext cx="1778418" cy="584775"/>
              <a:chOff x="8881882" y="325084"/>
              <a:chExt cx="1778418" cy="584775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65E01613-DBDD-B843-A4E5-3A8FCABDC1EF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18" cy="584775"/>
                <a:chOff x="9165097" y="205743"/>
                <a:chExt cx="1778418" cy="584775"/>
              </a:xfrm>
            </p:grpSpPr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529E0023-2260-C44F-B4C0-3F09E0836891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p3</a:t>
                  </a:r>
                </a:p>
                <a:p>
                  <a:pPr algn="ctr"/>
                  <a:r>
                    <a:rPr lang="en-US" sz="1400" b="1" dirty="0"/>
                    <a:t>0x500</a:t>
                  </a:r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0637F571-9ABA-6144-8409-B94379BAC537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1A28404-7A42-8347-8536-6D577B09BCD3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9CCE1C8-98BD-504C-B3CE-A20B44F92DAC}"/>
                </a:ext>
              </a:extLst>
            </p:cNvPr>
            <p:cNvSpPr txBox="1"/>
            <p:nvPr/>
          </p:nvSpPr>
          <p:spPr>
            <a:xfrm>
              <a:off x="5959436" y="1058775"/>
              <a:ext cx="119701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pointer to Int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DD3D76A-C8CD-BC4D-8044-5962B5C771C3}"/>
              </a:ext>
            </a:extLst>
          </p:cNvPr>
          <p:cNvGrpSpPr/>
          <p:nvPr/>
        </p:nvGrpSpPr>
        <p:grpSpPr>
          <a:xfrm>
            <a:off x="8411524" y="1490157"/>
            <a:ext cx="1686901" cy="412792"/>
            <a:chOff x="8374517" y="2797779"/>
            <a:chExt cx="1686901" cy="412792"/>
          </a:xfrm>
        </p:grpSpPr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71538A80-72B5-7F4A-B01A-97FB4CF1889E}"/>
                </a:ext>
              </a:extLst>
            </p:cNvPr>
            <p:cNvSpPr/>
            <p:nvPr/>
          </p:nvSpPr>
          <p:spPr>
            <a:xfrm rot="19666062">
              <a:off x="9277094" y="2797779"/>
              <a:ext cx="784324" cy="15307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4D4AA93B-8269-224B-9CB2-55A70B58DF50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0x600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9A5AC9E-7564-6C47-ADA0-10FFFA9C208A}"/>
              </a:ext>
            </a:extLst>
          </p:cNvPr>
          <p:cNvGrpSpPr/>
          <p:nvPr/>
        </p:nvGrpSpPr>
        <p:grpSpPr>
          <a:xfrm>
            <a:off x="6000014" y="1542914"/>
            <a:ext cx="1679291" cy="381233"/>
            <a:chOff x="8374517" y="2841239"/>
            <a:chExt cx="1679291" cy="381233"/>
          </a:xfrm>
        </p:grpSpPr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5EC60C02-281A-0247-8CF7-555B4374A02B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EC12C8A-D85C-6A4F-B4E5-E2CD2A463568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B3F376B3-11EA-A942-A404-79B70A004832}"/>
              </a:ext>
            </a:extLst>
          </p:cNvPr>
          <p:cNvGrpSpPr/>
          <p:nvPr/>
        </p:nvGrpSpPr>
        <p:grpSpPr>
          <a:xfrm>
            <a:off x="3522652" y="1576752"/>
            <a:ext cx="1679291" cy="381233"/>
            <a:chOff x="8374517" y="2841239"/>
            <a:chExt cx="1679291" cy="381233"/>
          </a:xfrm>
        </p:grpSpPr>
        <p:sp>
          <p:nvSpPr>
            <p:cNvPr id="112" name="Right Arrow 111">
              <a:extLst>
                <a:ext uri="{FF2B5EF4-FFF2-40B4-BE49-F238E27FC236}">
                  <a16:creationId xmlns:a16="http://schemas.microsoft.com/office/drawing/2014/main" id="{EFCC4F1F-3CD8-DD47-8952-96FF4B7E9466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15205C5-4E93-D74E-BAF7-BB4F8C68639C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0x400</a:t>
              </a:r>
            </a:p>
          </p:txBody>
        </p:sp>
      </p:grp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46A4AFE-BCB7-8F4F-94AA-29FA050265E1}"/>
              </a:ext>
            </a:extLst>
          </p:cNvPr>
          <p:cNvGraphicFramePr>
            <a:graphicFrameLocks noGrp="1"/>
          </p:cNvGraphicFramePr>
          <p:nvPr>
            <p:ph sz="quarter" idx="17"/>
            <p:extLst>
              <p:ext uri="{D42A27DB-BD31-4B8C-83A1-F6EECF244321}">
                <p14:modId xmlns:p14="http://schemas.microsoft.com/office/powerpoint/2010/main" val="2032004185"/>
              </p:ext>
            </p:extLst>
          </p:nvPr>
        </p:nvGraphicFramePr>
        <p:xfrm>
          <a:off x="197838" y="3173737"/>
          <a:ext cx="6988176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1302">
                  <a:extLst>
                    <a:ext uri="{9D8B030D-6E8A-4147-A177-3AD203B41FA5}">
                      <a16:colId xmlns:a16="http://schemas.microsoft.com/office/drawing/2014/main" val="3546141452"/>
                    </a:ext>
                  </a:extLst>
                </a:gridCol>
                <a:gridCol w="1333500">
                  <a:extLst>
                    <a:ext uri="{9D8B030D-6E8A-4147-A177-3AD203B41FA5}">
                      <a16:colId xmlns:a16="http://schemas.microsoft.com/office/drawing/2014/main" val="2032353336"/>
                    </a:ext>
                  </a:extLst>
                </a:gridCol>
                <a:gridCol w="1264920">
                  <a:extLst>
                    <a:ext uri="{9D8B030D-6E8A-4147-A177-3AD203B41FA5}">
                      <a16:colId xmlns:a16="http://schemas.microsoft.com/office/drawing/2014/main" val="1262908309"/>
                    </a:ext>
                  </a:extLst>
                </a:gridCol>
                <a:gridCol w="1196340">
                  <a:extLst>
                    <a:ext uri="{9D8B030D-6E8A-4147-A177-3AD203B41FA5}">
                      <a16:colId xmlns:a16="http://schemas.microsoft.com/office/drawing/2014/main" val="4274577991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3351750577"/>
                    </a:ext>
                  </a:extLst>
                </a:gridCol>
                <a:gridCol w="1402434">
                  <a:extLst>
                    <a:ext uri="{9D8B030D-6E8A-4147-A177-3AD203B41FA5}">
                      <a16:colId xmlns:a16="http://schemas.microsoft.com/office/drawing/2014/main" val="715840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***contents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18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j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7259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i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375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p1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302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6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p3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115523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B355CB8-AEEC-6441-9011-20D20DE54A10}"/>
              </a:ext>
            </a:extLst>
          </p:cNvPr>
          <p:cNvSpPr txBox="1"/>
          <p:nvPr/>
        </p:nvSpPr>
        <p:spPr>
          <a:xfrm>
            <a:off x="2912877" y="2828271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Rside</a:t>
            </a:r>
            <a:r>
              <a:rPr lang="en-US" dirty="0">
                <a:solidFill>
                  <a:schemeClr val="tx2"/>
                </a:solidFill>
              </a:rPr>
              <a:t> evaluations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1016C8A-4252-7740-A206-F55DBB22BBC7}"/>
              </a:ext>
            </a:extLst>
          </p:cNvPr>
          <p:cNvGrpSpPr/>
          <p:nvPr/>
        </p:nvGrpSpPr>
        <p:grpSpPr>
          <a:xfrm>
            <a:off x="709491" y="2155642"/>
            <a:ext cx="4884671" cy="661792"/>
            <a:chOff x="8802547" y="6164819"/>
            <a:chExt cx="4884671" cy="661792"/>
          </a:xfrm>
        </p:grpSpPr>
        <p:sp>
          <p:nvSpPr>
            <p:cNvPr id="25" name="Left Brace 24">
              <a:extLst>
                <a:ext uri="{FF2B5EF4-FFF2-40B4-BE49-F238E27FC236}">
                  <a16:creationId xmlns:a16="http://schemas.microsoft.com/office/drawing/2014/main" id="{9F26C215-5235-174C-97F1-2AFC7098C38C}"/>
                </a:ext>
              </a:extLst>
            </p:cNvPr>
            <p:cNvSpPr/>
            <p:nvPr/>
          </p:nvSpPr>
          <p:spPr>
            <a:xfrm rot="16200000">
              <a:off x="9174422" y="6139424"/>
              <a:ext cx="369331" cy="420122"/>
            </a:xfrm>
            <a:prstGeom prst="leftBrac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59C4F59-C027-4F40-8470-42B8A3DE9A57}"/>
                </a:ext>
              </a:extLst>
            </p:cNvPr>
            <p:cNvSpPr txBox="1"/>
            <p:nvPr/>
          </p:nvSpPr>
          <p:spPr>
            <a:xfrm>
              <a:off x="8802547" y="6457279"/>
              <a:ext cx="48846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number of </a:t>
              </a:r>
              <a:r>
                <a:rPr lang="en-US" b="1" i="1" dirty="0">
                  <a:solidFill>
                    <a:srgbClr val="FF0000"/>
                  </a:solidFill>
                </a:rPr>
                <a:t>“reads + 1” </a:t>
              </a:r>
              <a:r>
                <a:rPr lang="en-US" dirty="0"/>
                <a:t>to </a:t>
              </a:r>
              <a:r>
                <a:rPr lang="en-US" i="1" u="sng" dirty="0">
                  <a:solidFill>
                    <a:srgbClr val="0070C0"/>
                  </a:solidFill>
                </a:rPr>
                <a:t>base type</a:t>
              </a:r>
              <a:r>
                <a:rPr lang="en-US" i="1" dirty="0">
                  <a:solidFill>
                    <a:srgbClr val="0070C0"/>
                  </a:solidFill>
                </a:rPr>
                <a:t> on </a:t>
              </a:r>
              <a:r>
                <a:rPr lang="en-US" i="1" dirty="0" err="1">
                  <a:solidFill>
                    <a:srgbClr val="0070C0"/>
                  </a:solidFill>
                </a:rPr>
                <a:t>Rside</a:t>
              </a:r>
              <a:r>
                <a:rPr lang="en-US" i="1" dirty="0">
                  <a:solidFill>
                    <a:srgbClr val="0070C0"/>
                  </a:solidFill>
                </a:rPr>
                <a:t> </a:t>
              </a:r>
              <a:endParaRPr lang="en-US" dirty="0">
                <a:solidFill>
                  <a:srgbClr val="0070C0"/>
                </a:solidFill>
              </a:endParaRP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F393D2E4-25E0-4F49-B16A-50F0593DF0E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8822086A-8B58-B74F-8133-F71540F5DA45}"/>
              </a:ext>
            </a:extLst>
          </p:cNvPr>
          <p:cNvSpPr/>
          <p:nvPr/>
        </p:nvSpPr>
        <p:spPr bwMode="auto">
          <a:xfrm>
            <a:off x="3910294" y="5496604"/>
            <a:ext cx="2461327" cy="136183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% ./</a:t>
            </a:r>
            <a:r>
              <a:rPr lang="en-US" sz="2000" dirty="0" err="1">
                <a:solidFill>
                  <a:schemeClr val="tx2"/>
                </a:solidFill>
              </a:rPr>
              <a:t>a.out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rgbClr val="0070C0"/>
                </a:solidFill>
              </a:rPr>
              <a:t>j:43 i:44</a:t>
            </a:r>
          </a:p>
          <a:p>
            <a:r>
              <a:rPr lang="en-US" sz="2000" dirty="0">
                <a:solidFill>
                  <a:srgbClr val="F37440"/>
                </a:solidFill>
              </a:rPr>
              <a:t>j:132 i:44</a:t>
            </a:r>
          </a:p>
          <a:p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*p1:4 i:44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1CC23DA-F4B6-5240-ACD6-354A206D3606}"/>
              </a:ext>
            </a:extLst>
          </p:cNvPr>
          <p:cNvGrpSpPr/>
          <p:nvPr/>
        </p:nvGrpSpPr>
        <p:grpSpPr>
          <a:xfrm>
            <a:off x="10024989" y="521995"/>
            <a:ext cx="1671483" cy="835698"/>
            <a:chOff x="9876520" y="1483434"/>
            <a:chExt cx="1671483" cy="835698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CADD6AA-0252-5E46-BFF4-521CD77A7B31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97E10D66-1011-3345-B3DF-B435AD8D7BAF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14538DEA-50CF-9840-B228-D5CA1C5F5001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/>
                    <a:t>j</a:t>
                  </a:r>
                </a:p>
                <a:p>
                  <a:pPr algn="ctr"/>
                  <a:r>
                    <a:rPr lang="en-US" sz="1400" b="1" dirty="0"/>
                    <a:t>0x600</a:t>
                  </a: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6A7E9E72-4E7B-AD48-89BB-DFB4EA42C8AC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3207183-AA0B-8641-94B2-5F3AFAA199B5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3129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955724F-3535-A640-83BE-CA48091791E8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493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5E06A-B6BF-E14B-8C09-1673F5C4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968" y="5198"/>
            <a:ext cx="10515600" cy="512141"/>
          </a:xfrm>
        </p:spPr>
        <p:txBody>
          <a:bodyPr/>
          <a:lstStyle/>
          <a:p>
            <a:r>
              <a:rPr lang="en-US" dirty="0"/>
              <a:t>Pointers to Pointers to Pointers…. </a:t>
            </a:r>
            <a:r>
              <a:rPr lang="en-US" dirty="0" err="1"/>
              <a:t>Lside</a:t>
            </a:r>
            <a:r>
              <a:rPr lang="en-US" dirty="0"/>
              <a:t> Practice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A832A79-D97A-4043-8261-CEFAAE2FA724}"/>
              </a:ext>
            </a:extLst>
          </p:cNvPr>
          <p:cNvSpPr txBox="1"/>
          <p:nvPr/>
        </p:nvSpPr>
        <p:spPr>
          <a:xfrm>
            <a:off x="6393217" y="6012842"/>
            <a:ext cx="747320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memory</a:t>
            </a:r>
          </a:p>
          <a:p>
            <a:r>
              <a:rPr lang="en-US" sz="1200" dirty="0"/>
              <a:t>address</a:t>
            </a:r>
          </a:p>
          <a:p>
            <a:r>
              <a:rPr lang="en-US" sz="1200" dirty="0"/>
              <a:t>or 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6D0920-50F4-B143-BDFC-370E480FAD8B}"/>
              </a:ext>
            </a:extLst>
          </p:cNvPr>
          <p:cNvSpPr txBox="1"/>
          <p:nvPr/>
        </p:nvSpPr>
        <p:spPr>
          <a:xfrm>
            <a:off x="7127848" y="6012739"/>
            <a:ext cx="1056700" cy="646331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  <a:p>
            <a:r>
              <a:rPr lang="en-US" dirty="0"/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726A0-A461-B845-A4DA-AC114CF98F3F}"/>
              </a:ext>
            </a:extLst>
          </p:cNvPr>
          <p:cNvSpPr txBox="1"/>
          <p:nvPr/>
        </p:nvSpPr>
        <p:spPr>
          <a:xfrm>
            <a:off x="5731637" y="60911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Key: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46A4AFE-BCB7-8F4F-94AA-29FA050265E1}"/>
              </a:ext>
            </a:extLst>
          </p:cNvPr>
          <p:cNvGraphicFramePr>
            <a:graphicFrameLocks noGrp="1"/>
          </p:cNvGraphicFramePr>
          <p:nvPr>
            <p:ph sz="quarter" idx="17"/>
            <p:extLst>
              <p:ext uri="{D42A27DB-BD31-4B8C-83A1-F6EECF244321}">
                <p14:modId xmlns:p14="http://schemas.microsoft.com/office/powerpoint/2010/main" val="1493977827"/>
              </p:ext>
            </p:extLst>
          </p:nvPr>
        </p:nvGraphicFramePr>
        <p:xfrm>
          <a:off x="4741022" y="3855136"/>
          <a:ext cx="7336797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29110">
                  <a:extLst>
                    <a:ext uri="{9D8B030D-6E8A-4147-A177-3AD203B41FA5}">
                      <a16:colId xmlns:a16="http://schemas.microsoft.com/office/drawing/2014/main" val="3546141452"/>
                    </a:ext>
                  </a:extLst>
                </a:gridCol>
                <a:gridCol w="1037877">
                  <a:extLst>
                    <a:ext uri="{9D8B030D-6E8A-4147-A177-3AD203B41FA5}">
                      <a16:colId xmlns:a16="http://schemas.microsoft.com/office/drawing/2014/main" val="69950614"/>
                    </a:ext>
                  </a:extLst>
                </a:gridCol>
                <a:gridCol w="1522168">
                  <a:extLst>
                    <a:ext uri="{9D8B030D-6E8A-4147-A177-3AD203B41FA5}">
                      <a16:colId xmlns:a16="http://schemas.microsoft.com/office/drawing/2014/main" val="1262908309"/>
                    </a:ext>
                  </a:extLst>
                </a:gridCol>
                <a:gridCol w="1248022">
                  <a:extLst>
                    <a:ext uri="{9D8B030D-6E8A-4147-A177-3AD203B41FA5}">
                      <a16:colId xmlns:a16="http://schemas.microsoft.com/office/drawing/2014/main" val="4274577991"/>
                    </a:ext>
                  </a:extLst>
                </a:gridCol>
                <a:gridCol w="1368024">
                  <a:extLst>
                    <a:ext uri="{9D8B030D-6E8A-4147-A177-3AD203B41FA5}">
                      <a16:colId xmlns:a16="http://schemas.microsoft.com/office/drawing/2014/main" val="3351750577"/>
                    </a:ext>
                  </a:extLst>
                </a:gridCol>
                <a:gridCol w="1431596">
                  <a:extLst>
                    <a:ext uri="{9D8B030D-6E8A-4147-A177-3AD203B41FA5}">
                      <a16:colId xmlns:a16="http://schemas.microsoft.com/office/drawing/2014/main" val="715840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address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***variable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18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i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9375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p1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302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p2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68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p3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0x200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115523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AB355CB8-AEEC-6441-9011-20D20DE54A10}"/>
              </a:ext>
            </a:extLst>
          </p:cNvPr>
          <p:cNvSpPr txBox="1"/>
          <p:nvPr/>
        </p:nvSpPr>
        <p:spPr>
          <a:xfrm>
            <a:off x="4766097" y="3480131"/>
            <a:ext cx="5801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destination addresses for data write when on </a:t>
            </a:r>
            <a:r>
              <a:rPr lang="en-US" b="1" dirty="0" err="1">
                <a:solidFill>
                  <a:srgbClr val="FF0000"/>
                </a:solidFill>
              </a:rPr>
              <a:t>Lside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FA96F7A6-FEDD-C047-91FF-1B67F118AD7E}"/>
              </a:ext>
            </a:extLst>
          </p:cNvPr>
          <p:cNvSpPr/>
          <p:nvPr/>
        </p:nvSpPr>
        <p:spPr>
          <a:xfrm>
            <a:off x="107364" y="720064"/>
            <a:ext cx="11792606" cy="240688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557D3FCA-D9FA-7942-8AC1-A21128505321}"/>
              </a:ext>
            </a:extLst>
          </p:cNvPr>
          <p:cNvGrpSpPr/>
          <p:nvPr/>
        </p:nvGrpSpPr>
        <p:grpSpPr>
          <a:xfrm>
            <a:off x="9902706" y="932614"/>
            <a:ext cx="1671483" cy="835698"/>
            <a:chOff x="9876520" y="1483434"/>
            <a:chExt cx="1671483" cy="835698"/>
          </a:xfrm>
        </p:grpSpPr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A446787C-F218-7244-AD98-753E68DDECF9}"/>
                </a:ext>
              </a:extLst>
            </p:cNvPr>
            <p:cNvGrpSpPr/>
            <p:nvPr/>
          </p:nvGrpSpPr>
          <p:grpSpPr>
            <a:xfrm>
              <a:off x="9876520" y="1734357"/>
              <a:ext cx="1634095" cy="584775"/>
              <a:chOff x="8934095" y="319198"/>
              <a:chExt cx="1634095" cy="584775"/>
            </a:xfrm>
          </p:grpSpPr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5FCDCC39-E091-E549-8AB4-648CE1E7C053}"/>
                  </a:ext>
                </a:extLst>
              </p:cNvPr>
              <p:cNvGrpSpPr/>
              <p:nvPr/>
            </p:nvGrpSpPr>
            <p:grpSpPr>
              <a:xfrm>
                <a:off x="8934095" y="319198"/>
                <a:ext cx="1634095" cy="584775"/>
                <a:chOff x="9217310" y="199857"/>
                <a:chExt cx="1634095" cy="584775"/>
              </a:xfrm>
            </p:grpSpPr>
            <p:sp>
              <p:nvSpPr>
                <p:cNvPr id="123" name="TextBox 122">
                  <a:extLst>
                    <a:ext uri="{FF2B5EF4-FFF2-40B4-BE49-F238E27FC236}">
                      <a16:creationId xmlns:a16="http://schemas.microsoft.com/office/drawing/2014/main" id="{0EFB0980-42DC-164E-9C67-0207F56A8134}"/>
                    </a:ext>
                  </a:extLst>
                </p:cNvPr>
                <p:cNvSpPr txBox="1"/>
                <p:nvPr/>
              </p:nvSpPr>
              <p:spPr>
                <a:xfrm>
                  <a:off x="9217310" y="199857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err="1"/>
                    <a:t>i</a:t>
                  </a:r>
                  <a:endParaRPr lang="en-US" b="1" dirty="0"/>
                </a:p>
                <a:p>
                  <a:pPr algn="ctr"/>
                  <a:r>
                    <a:rPr lang="en-US" sz="1400" b="1" dirty="0"/>
                    <a:t>0x200</a:t>
                  </a:r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034A6856-0CD6-AF44-991C-B176E3D7206B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94530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D2F4C54F-98A9-064F-B1F6-138944A4B739}"/>
                  </a:ext>
                </a:extLst>
              </p:cNvPr>
              <p:cNvSpPr txBox="1"/>
              <p:nvPr/>
            </p:nvSpPr>
            <p:spPr>
              <a:xfrm>
                <a:off x="9912352" y="472601"/>
                <a:ext cx="4411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42</a:t>
                </a:r>
              </a:p>
            </p:txBody>
          </p:sp>
        </p:grp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C39569A1-4FFD-1A44-BBD2-3683E32232F8}"/>
                </a:ext>
              </a:extLst>
            </p:cNvPr>
            <p:cNvSpPr txBox="1"/>
            <p:nvPr/>
          </p:nvSpPr>
          <p:spPr>
            <a:xfrm>
              <a:off x="10602697" y="1483434"/>
              <a:ext cx="94530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</a:t>
              </a:r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A2A7B41C-5B34-464E-846A-AE37D2203DE5}"/>
              </a:ext>
            </a:extLst>
          </p:cNvPr>
          <p:cNvGrpSpPr/>
          <p:nvPr/>
        </p:nvGrpSpPr>
        <p:grpSpPr>
          <a:xfrm>
            <a:off x="7397687" y="928810"/>
            <a:ext cx="1873168" cy="883667"/>
            <a:chOff x="7614919" y="1441351"/>
            <a:chExt cx="1873168" cy="883667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7728CAE9-B8AE-6D41-B2A4-4B33E56F69EE}"/>
                </a:ext>
              </a:extLst>
            </p:cNvPr>
            <p:cNvGrpSpPr/>
            <p:nvPr/>
          </p:nvGrpSpPr>
          <p:grpSpPr>
            <a:xfrm>
              <a:off x="7614919" y="1740243"/>
              <a:ext cx="1726205" cy="584775"/>
              <a:chOff x="8934095" y="325084"/>
              <a:chExt cx="1726205" cy="584775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9459BA84-F10C-A441-BC3E-DCEC4FCBE751}"/>
                  </a:ext>
                </a:extLst>
              </p:cNvPr>
              <p:cNvGrpSpPr/>
              <p:nvPr/>
            </p:nvGrpSpPr>
            <p:grpSpPr>
              <a:xfrm>
                <a:off x="8934095" y="325084"/>
                <a:ext cx="1726205" cy="584775"/>
                <a:chOff x="9217310" y="205743"/>
                <a:chExt cx="1726205" cy="584775"/>
              </a:xfrm>
            </p:grpSpPr>
            <p:sp>
              <p:nvSpPr>
                <p:cNvPr id="130" name="TextBox 129">
                  <a:extLst>
                    <a:ext uri="{FF2B5EF4-FFF2-40B4-BE49-F238E27FC236}">
                      <a16:creationId xmlns:a16="http://schemas.microsoft.com/office/drawing/2014/main" id="{9D2AB3A8-DBD6-CC49-97BB-79FBDE049EAF}"/>
                    </a:ext>
                  </a:extLst>
                </p:cNvPr>
                <p:cNvSpPr txBox="1"/>
                <p:nvPr/>
              </p:nvSpPr>
              <p:spPr>
                <a:xfrm>
                  <a:off x="9217310" y="205743"/>
                  <a:ext cx="676086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p1</a:t>
                  </a:r>
                </a:p>
                <a:p>
                  <a:pPr algn="ctr"/>
                  <a:r>
                    <a:rPr lang="en-US" sz="1400" b="1" dirty="0"/>
                    <a:t>0x300</a:t>
                  </a:r>
                </a:p>
              </p:txBody>
            </p:sp>
            <p:sp>
              <p:nvSpPr>
                <p:cNvPr id="131" name="Rectangle 130">
                  <a:extLst>
                    <a:ext uri="{FF2B5EF4-FFF2-40B4-BE49-F238E27FC236}">
                      <a16:creationId xmlns:a16="http://schemas.microsoft.com/office/drawing/2014/main" id="{880F4BC4-F07E-0343-B135-B649CC8C82A7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89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94128A95-BD7B-FA44-A5E5-F3858AD68611}"/>
                  </a:ext>
                </a:extLst>
              </p:cNvPr>
              <p:cNvSpPr txBox="1"/>
              <p:nvPr/>
            </p:nvSpPr>
            <p:spPr>
              <a:xfrm>
                <a:off x="9870588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51DA5E0A-D73D-584F-843B-98EB2ED26ACA}"/>
                </a:ext>
              </a:extLst>
            </p:cNvPr>
            <p:cNvSpPr txBox="1"/>
            <p:nvPr/>
          </p:nvSpPr>
          <p:spPr>
            <a:xfrm>
              <a:off x="8081512" y="1441351"/>
              <a:ext cx="1406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Int</a:t>
              </a: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6D28BE33-A676-5D4C-A19B-D741125DF1CB}"/>
              </a:ext>
            </a:extLst>
          </p:cNvPr>
          <p:cNvGrpSpPr/>
          <p:nvPr/>
        </p:nvGrpSpPr>
        <p:grpSpPr>
          <a:xfrm>
            <a:off x="8210713" y="1224716"/>
            <a:ext cx="1679291" cy="381233"/>
            <a:chOff x="8374517" y="2841239"/>
            <a:chExt cx="1679291" cy="381233"/>
          </a:xfrm>
        </p:grpSpPr>
        <p:sp>
          <p:nvSpPr>
            <p:cNvPr id="133" name="Right Arrow 132">
              <a:extLst>
                <a:ext uri="{FF2B5EF4-FFF2-40B4-BE49-F238E27FC236}">
                  <a16:creationId xmlns:a16="http://schemas.microsoft.com/office/drawing/2014/main" id="{FE3F1395-987A-7E4D-AEF7-FABB5C0BC40F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A463C247-B477-0A48-9B6F-5EFCB1B60EE3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0x200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D9DEACBF-64F6-794E-AEFE-CBF8DC279283}"/>
              </a:ext>
            </a:extLst>
          </p:cNvPr>
          <p:cNvGrpSpPr/>
          <p:nvPr/>
        </p:nvGrpSpPr>
        <p:grpSpPr>
          <a:xfrm>
            <a:off x="5000592" y="734259"/>
            <a:ext cx="1788445" cy="1087595"/>
            <a:chOff x="5278479" y="1237422"/>
            <a:chExt cx="1788445" cy="1087595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92EFBFC5-3661-2F44-9ECB-2FE48B5756EF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760A9D85-7955-484E-97FE-F3A1D9508B0A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CDF60251-89AB-9E4A-83A2-EA34CAF9E63F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p2</a:t>
                  </a:r>
                </a:p>
                <a:p>
                  <a:pPr algn="ctr"/>
                  <a:r>
                    <a:rPr lang="en-US" sz="1400" b="1" dirty="0"/>
                    <a:t>0x400</a:t>
                  </a:r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9FF871DF-7583-824C-AACC-DD7D171FA614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C99015A1-C444-4145-A09D-5B3AB1AA747C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CAB9CE5D-8EDB-DD4F-ABF9-03CC8B56A3E5}"/>
                </a:ext>
              </a:extLst>
            </p:cNvPr>
            <p:cNvSpPr txBox="1"/>
            <p:nvPr/>
          </p:nvSpPr>
          <p:spPr>
            <a:xfrm>
              <a:off x="5869908" y="1237422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16D5579B-554E-454F-B657-C01893D47FBD}"/>
              </a:ext>
            </a:extLst>
          </p:cNvPr>
          <p:cNvGrpSpPr/>
          <p:nvPr/>
        </p:nvGrpSpPr>
        <p:grpSpPr>
          <a:xfrm>
            <a:off x="5698682" y="1273587"/>
            <a:ext cx="1679291" cy="381233"/>
            <a:chOff x="8374517" y="2841239"/>
            <a:chExt cx="1679291" cy="381233"/>
          </a:xfrm>
        </p:grpSpPr>
        <p:sp>
          <p:nvSpPr>
            <p:cNvPr id="143" name="Right Arrow 142">
              <a:extLst>
                <a:ext uri="{FF2B5EF4-FFF2-40B4-BE49-F238E27FC236}">
                  <a16:creationId xmlns:a16="http://schemas.microsoft.com/office/drawing/2014/main" id="{76831D01-B970-2949-8C07-24B7E49143BE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C68829D2-9CB1-464C-9860-8AC418C2DDE8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F5D42041-BC01-5B41-B0E6-1E69B8C7A67E}"/>
              </a:ext>
            </a:extLst>
          </p:cNvPr>
          <p:cNvGrpSpPr/>
          <p:nvPr/>
        </p:nvGrpSpPr>
        <p:grpSpPr>
          <a:xfrm>
            <a:off x="2528525" y="742287"/>
            <a:ext cx="2008929" cy="1073682"/>
            <a:chOff x="5278479" y="1251335"/>
            <a:chExt cx="2008929" cy="1073682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9FF2F737-474D-B340-A4EF-9AAD05B7BC06}"/>
                </a:ext>
              </a:extLst>
            </p:cNvPr>
            <p:cNvGrpSpPr/>
            <p:nvPr/>
          </p:nvGrpSpPr>
          <p:grpSpPr>
            <a:xfrm>
              <a:off x="5278479" y="1740242"/>
              <a:ext cx="1778418" cy="584775"/>
              <a:chOff x="8881882" y="325084"/>
              <a:chExt cx="1778418" cy="584775"/>
            </a:xfrm>
          </p:grpSpPr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C8554CB6-B114-5F46-B2A4-84C0577EC911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18" cy="584775"/>
                <a:chOff x="9165097" y="205743"/>
                <a:chExt cx="1778418" cy="584775"/>
              </a:xfrm>
            </p:grpSpPr>
            <p:sp>
              <p:nvSpPr>
                <p:cNvPr id="150" name="TextBox 149">
                  <a:extLst>
                    <a:ext uri="{FF2B5EF4-FFF2-40B4-BE49-F238E27FC236}">
                      <a16:creationId xmlns:a16="http://schemas.microsoft.com/office/drawing/2014/main" id="{ABFA917E-4FDC-764E-A595-85A8AB708EDB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p3</a:t>
                  </a:r>
                </a:p>
                <a:p>
                  <a:pPr algn="ctr"/>
                  <a:r>
                    <a:rPr lang="en-US" sz="1400" b="1" dirty="0"/>
                    <a:t>0x500</a:t>
                  </a: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AA194E91-F45E-E641-9EEC-16F0647BFAFF}"/>
                    </a:ext>
                  </a:extLst>
                </p:cNvPr>
                <p:cNvSpPr/>
                <p:nvPr/>
              </p:nvSpPr>
              <p:spPr>
                <a:xfrm>
                  <a:off x="9906098" y="205743"/>
                  <a:ext cx="1037417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0442C09D-9E0F-8648-BFDA-8CBDA1C530D9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D379AD5-854A-3945-930A-79A90A51FE66}"/>
                </a:ext>
              </a:extLst>
            </p:cNvPr>
            <p:cNvSpPr txBox="1"/>
            <p:nvPr/>
          </p:nvSpPr>
          <p:spPr>
            <a:xfrm>
              <a:off x="5594098" y="1251335"/>
              <a:ext cx="16933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pointer to Int</a:t>
              </a:r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1AC5BE7-E2CB-E74F-B72C-828A4B059C9E}"/>
              </a:ext>
            </a:extLst>
          </p:cNvPr>
          <p:cNvGrpSpPr/>
          <p:nvPr/>
        </p:nvGrpSpPr>
        <p:grpSpPr>
          <a:xfrm>
            <a:off x="3293180" y="1277226"/>
            <a:ext cx="1679291" cy="381233"/>
            <a:chOff x="8374517" y="2841239"/>
            <a:chExt cx="1679291" cy="381233"/>
          </a:xfrm>
        </p:grpSpPr>
        <p:sp>
          <p:nvSpPr>
            <p:cNvPr id="153" name="Right Arrow 152">
              <a:extLst>
                <a:ext uri="{FF2B5EF4-FFF2-40B4-BE49-F238E27FC236}">
                  <a16:creationId xmlns:a16="http://schemas.microsoft.com/office/drawing/2014/main" id="{5E99BA8E-B79C-FD4D-9CE1-932CA03F31D8}"/>
                </a:ext>
              </a:extLst>
            </p:cNvPr>
            <p:cNvSpPr/>
            <p:nvPr/>
          </p:nvSpPr>
          <p:spPr>
            <a:xfrm>
              <a:off x="8872099" y="3138129"/>
              <a:ext cx="1181709" cy="8434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44CFC80-192F-2D46-90CE-B42EA9DD11BE}"/>
                </a:ext>
              </a:extLst>
            </p:cNvPr>
            <p:cNvSpPr txBox="1"/>
            <p:nvPr/>
          </p:nvSpPr>
          <p:spPr>
            <a:xfrm>
              <a:off x="8374517" y="2841239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0x400</a:t>
              </a:r>
            </a:p>
          </p:txBody>
        </p:sp>
      </p:grp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id="{3FD92E9E-CD47-AB47-9D8D-91FF1C4F2D16}"/>
              </a:ext>
            </a:extLst>
          </p:cNvPr>
          <p:cNvSpPr/>
          <p:nvPr/>
        </p:nvSpPr>
        <p:spPr bwMode="auto">
          <a:xfrm>
            <a:off x="901842" y="3201051"/>
            <a:ext cx="3570207" cy="338875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*p1 = 34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// +1 read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lside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 = 19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//+2 reads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lside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***p3 = 101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//+3 reads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lside</a:t>
            </a: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**p2 = *p1 +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p4 = *p3;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(**p4)++;</a:t>
            </a:r>
          </a:p>
          <a:p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--(*p1);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F5D05091-896D-6E48-A244-37CD7070BE05}"/>
              </a:ext>
            </a:extLst>
          </p:cNvPr>
          <p:cNvSpPr txBox="1"/>
          <p:nvPr/>
        </p:nvSpPr>
        <p:spPr>
          <a:xfrm>
            <a:off x="10893665" y="1319685"/>
            <a:ext cx="44114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34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CBA0B1D3-4B84-BB43-8D18-E409930C054B}"/>
              </a:ext>
            </a:extLst>
          </p:cNvPr>
          <p:cNvSpPr txBox="1"/>
          <p:nvPr/>
        </p:nvSpPr>
        <p:spPr>
          <a:xfrm>
            <a:off x="10843575" y="1302430"/>
            <a:ext cx="44114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19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828A67A-235A-344C-BA13-A91E623307C9}"/>
              </a:ext>
            </a:extLst>
          </p:cNvPr>
          <p:cNvSpPr txBox="1"/>
          <p:nvPr/>
        </p:nvSpPr>
        <p:spPr>
          <a:xfrm>
            <a:off x="10819990" y="1294449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101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832DD34-26C9-D249-A844-320BA9E8782D}"/>
              </a:ext>
            </a:extLst>
          </p:cNvPr>
          <p:cNvSpPr txBox="1"/>
          <p:nvPr/>
        </p:nvSpPr>
        <p:spPr>
          <a:xfrm>
            <a:off x="8334180" y="6557959"/>
            <a:ext cx="35702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3"/>
                </a:solidFill>
              </a:rPr>
              <a:t>(slide is best viewed is in pptx presentation mode)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E6BDF086-545C-8940-930F-734FC6E6ABA3}"/>
              </a:ext>
            </a:extLst>
          </p:cNvPr>
          <p:cNvSpPr txBox="1"/>
          <p:nvPr/>
        </p:nvSpPr>
        <p:spPr>
          <a:xfrm>
            <a:off x="10837268" y="1285175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202</a:t>
            </a:r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522E0CC1-DEBA-0044-8993-E925712F0E3E}"/>
              </a:ext>
            </a:extLst>
          </p:cNvPr>
          <p:cNvGrpSpPr/>
          <p:nvPr/>
        </p:nvGrpSpPr>
        <p:grpSpPr>
          <a:xfrm>
            <a:off x="4990567" y="1747604"/>
            <a:ext cx="1788445" cy="1087595"/>
            <a:chOff x="5278479" y="1237422"/>
            <a:chExt cx="1788445" cy="1087595"/>
          </a:xfrm>
        </p:grpSpPr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01F64714-B4A1-D948-BF3B-8B449EFC9054}"/>
                </a:ext>
              </a:extLst>
            </p:cNvPr>
            <p:cNvGrpSpPr/>
            <p:nvPr/>
          </p:nvGrpSpPr>
          <p:grpSpPr>
            <a:xfrm>
              <a:off x="5278479" y="1740242"/>
              <a:ext cx="1778420" cy="584775"/>
              <a:chOff x="8881882" y="325084"/>
              <a:chExt cx="1778420" cy="584775"/>
            </a:xfrm>
          </p:grpSpPr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CB86CB87-D7EF-294A-8692-60EE34B3D1F3}"/>
                  </a:ext>
                </a:extLst>
              </p:cNvPr>
              <p:cNvGrpSpPr/>
              <p:nvPr/>
            </p:nvGrpSpPr>
            <p:grpSpPr>
              <a:xfrm>
                <a:off x="8881882" y="325084"/>
                <a:ext cx="1778420" cy="584775"/>
                <a:chOff x="9165097" y="205743"/>
                <a:chExt cx="1778420" cy="584775"/>
              </a:xfrm>
            </p:grpSpPr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69E6922-180A-CD46-91EF-AEAB3B1EC539}"/>
                    </a:ext>
                  </a:extLst>
                </p:cNvPr>
                <p:cNvSpPr txBox="1"/>
                <p:nvPr/>
              </p:nvSpPr>
              <p:spPr>
                <a:xfrm>
                  <a:off x="9165097" y="205743"/>
                  <a:ext cx="728300" cy="584775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 w="28575">
                  <a:solidFill>
                    <a:srgbClr val="0070C0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p4</a:t>
                  </a:r>
                </a:p>
                <a:p>
                  <a:pPr algn="ctr"/>
                  <a:r>
                    <a:rPr lang="en-US" sz="1400" b="1" dirty="0"/>
                    <a:t>0x600</a:t>
                  </a: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E113AAC6-1291-8C47-A574-91AF29123F59}"/>
                    </a:ext>
                  </a:extLst>
                </p:cNvPr>
                <p:cNvSpPr/>
                <p:nvPr/>
              </p:nvSpPr>
              <p:spPr>
                <a:xfrm>
                  <a:off x="9906099" y="205743"/>
                  <a:ext cx="1037418" cy="578890"/>
                </a:xfrm>
                <a:prstGeom prst="rect">
                  <a:avLst/>
                </a:prstGeom>
                <a:solidFill>
                  <a:schemeClr val="bg1"/>
                </a:solidFill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CCDA8BE3-CBEB-F746-A223-247480173564}"/>
                  </a:ext>
                </a:extLst>
              </p:cNvPr>
              <p:cNvSpPr txBox="1"/>
              <p:nvPr/>
            </p:nvSpPr>
            <p:spPr>
              <a:xfrm>
                <a:off x="9651819" y="325084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16495761-0F1F-1343-995E-C2C1B88F5BDC}"/>
                </a:ext>
              </a:extLst>
            </p:cNvPr>
            <p:cNvSpPr txBox="1"/>
            <p:nvPr/>
          </p:nvSpPr>
          <p:spPr>
            <a:xfrm>
              <a:off x="5869908" y="1237422"/>
              <a:ext cx="119701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Pointer to pointer to Int</a:t>
              </a:r>
            </a:p>
          </p:txBody>
        </p:sp>
      </p:grpSp>
      <p:sp>
        <p:nvSpPr>
          <p:cNvPr id="4" name="Right Arrow 3">
            <a:extLst>
              <a:ext uri="{FF2B5EF4-FFF2-40B4-BE49-F238E27FC236}">
                <a16:creationId xmlns:a16="http://schemas.microsoft.com/office/drawing/2014/main" id="{FF298285-6B74-EA46-8EC9-AD395DA5F47C}"/>
              </a:ext>
            </a:extLst>
          </p:cNvPr>
          <p:cNvSpPr/>
          <p:nvPr/>
        </p:nvSpPr>
        <p:spPr>
          <a:xfrm>
            <a:off x="734322" y="3297186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ight Arrow 169">
            <a:extLst>
              <a:ext uri="{FF2B5EF4-FFF2-40B4-BE49-F238E27FC236}">
                <a16:creationId xmlns:a16="http://schemas.microsoft.com/office/drawing/2014/main" id="{3292F562-BF24-C942-BA92-8FA3695E7405}"/>
              </a:ext>
            </a:extLst>
          </p:cNvPr>
          <p:cNvSpPr/>
          <p:nvPr/>
        </p:nvSpPr>
        <p:spPr>
          <a:xfrm>
            <a:off x="632154" y="3766517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ight Arrow 170">
            <a:extLst>
              <a:ext uri="{FF2B5EF4-FFF2-40B4-BE49-F238E27FC236}">
                <a16:creationId xmlns:a16="http://schemas.microsoft.com/office/drawing/2014/main" id="{5D18BB81-AC93-5D48-871B-2EF086786957}"/>
              </a:ext>
            </a:extLst>
          </p:cNvPr>
          <p:cNvSpPr/>
          <p:nvPr/>
        </p:nvSpPr>
        <p:spPr>
          <a:xfrm>
            <a:off x="639257" y="4261898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ight Arrow 171">
            <a:extLst>
              <a:ext uri="{FF2B5EF4-FFF2-40B4-BE49-F238E27FC236}">
                <a16:creationId xmlns:a16="http://schemas.microsoft.com/office/drawing/2014/main" id="{7B6FC774-040E-9547-A5D5-3C42D0226074}"/>
              </a:ext>
            </a:extLst>
          </p:cNvPr>
          <p:cNvSpPr/>
          <p:nvPr/>
        </p:nvSpPr>
        <p:spPr>
          <a:xfrm>
            <a:off x="639257" y="4747297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F6771B14-4171-0047-9E14-D865FE9A0E75}"/>
              </a:ext>
            </a:extLst>
          </p:cNvPr>
          <p:cNvGrpSpPr/>
          <p:nvPr/>
        </p:nvGrpSpPr>
        <p:grpSpPr>
          <a:xfrm>
            <a:off x="5862894" y="2071489"/>
            <a:ext cx="1620321" cy="652263"/>
            <a:chOff x="8454896" y="2652842"/>
            <a:chExt cx="1620321" cy="652263"/>
          </a:xfrm>
        </p:grpSpPr>
        <p:sp>
          <p:nvSpPr>
            <p:cNvPr id="177" name="Right Arrow 176">
              <a:extLst>
                <a:ext uri="{FF2B5EF4-FFF2-40B4-BE49-F238E27FC236}">
                  <a16:creationId xmlns:a16="http://schemas.microsoft.com/office/drawing/2014/main" id="{09C0201D-DD97-C94B-A337-E37A47DC0582}"/>
                </a:ext>
              </a:extLst>
            </p:cNvPr>
            <p:cNvSpPr/>
            <p:nvPr/>
          </p:nvSpPr>
          <p:spPr>
            <a:xfrm rot="19597436">
              <a:off x="9024894" y="2652842"/>
              <a:ext cx="1050323" cy="7692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F1F5CE18-5534-1443-926C-78D0F31109D8}"/>
                </a:ext>
              </a:extLst>
            </p:cNvPr>
            <p:cNvSpPr txBox="1"/>
            <p:nvPr/>
          </p:nvSpPr>
          <p:spPr>
            <a:xfrm>
              <a:off x="8454896" y="2935773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0x300</a:t>
              </a:r>
            </a:p>
          </p:txBody>
        </p:sp>
      </p:grpSp>
      <p:sp>
        <p:nvSpPr>
          <p:cNvPr id="179" name="Right Arrow 178">
            <a:extLst>
              <a:ext uri="{FF2B5EF4-FFF2-40B4-BE49-F238E27FC236}">
                <a16:creationId xmlns:a16="http://schemas.microsoft.com/office/drawing/2014/main" id="{0E0EAB6E-021E-7449-952E-2D4EF0DFA8AE}"/>
              </a:ext>
            </a:extLst>
          </p:cNvPr>
          <p:cNvSpPr/>
          <p:nvPr/>
        </p:nvSpPr>
        <p:spPr>
          <a:xfrm>
            <a:off x="632154" y="5256496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31A868EE-E866-6143-B7D8-74C39B7832B9}"/>
              </a:ext>
            </a:extLst>
          </p:cNvPr>
          <p:cNvSpPr txBox="1"/>
          <p:nvPr/>
        </p:nvSpPr>
        <p:spPr>
          <a:xfrm>
            <a:off x="10837885" y="1265507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203</a:t>
            </a:r>
          </a:p>
        </p:txBody>
      </p:sp>
      <p:sp>
        <p:nvSpPr>
          <p:cNvPr id="181" name="Right Arrow 180">
            <a:extLst>
              <a:ext uri="{FF2B5EF4-FFF2-40B4-BE49-F238E27FC236}">
                <a16:creationId xmlns:a16="http://schemas.microsoft.com/office/drawing/2014/main" id="{D76078BA-0C6F-A14B-B727-407D7AC0B72F}"/>
              </a:ext>
            </a:extLst>
          </p:cNvPr>
          <p:cNvSpPr/>
          <p:nvPr/>
        </p:nvSpPr>
        <p:spPr>
          <a:xfrm>
            <a:off x="606580" y="5728077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4C96683-AB80-C64D-97A0-E8427FB4E4C1}"/>
              </a:ext>
            </a:extLst>
          </p:cNvPr>
          <p:cNvSpPr txBox="1"/>
          <p:nvPr/>
        </p:nvSpPr>
        <p:spPr>
          <a:xfrm>
            <a:off x="10841195" y="1282762"/>
            <a:ext cx="5693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202</a:t>
            </a:r>
          </a:p>
        </p:txBody>
      </p:sp>
      <p:sp>
        <p:nvSpPr>
          <p:cNvPr id="184" name="Right Arrow 183">
            <a:extLst>
              <a:ext uri="{FF2B5EF4-FFF2-40B4-BE49-F238E27FC236}">
                <a16:creationId xmlns:a16="http://schemas.microsoft.com/office/drawing/2014/main" id="{BECDDC1C-83AD-F545-8914-E2A483A3CEF0}"/>
              </a:ext>
            </a:extLst>
          </p:cNvPr>
          <p:cNvSpPr/>
          <p:nvPr/>
        </p:nvSpPr>
        <p:spPr>
          <a:xfrm>
            <a:off x="571295" y="6275838"/>
            <a:ext cx="255483" cy="2188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526DFDCC-47C9-264A-960C-F9FCA8C72C2F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202EDE53-36C9-E446-99F2-25BD10BB9340}"/>
              </a:ext>
            </a:extLst>
          </p:cNvPr>
          <p:cNvSpPr/>
          <p:nvPr/>
        </p:nvSpPr>
        <p:spPr bwMode="auto">
          <a:xfrm>
            <a:off x="177735" y="699382"/>
            <a:ext cx="2211542" cy="237529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6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 42;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***p3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**p4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p3 = &amp;p2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p1 = &amp;</a:t>
            </a:r>
            <a:r>
              <a:rPr lang="en-US" sz="16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 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p2 = &amp;p1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p3 = &amp;p2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6110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59" grpId="0" animBg="1"/>
      <p:bldP spid="160" grpId="0" animBg="1"/>
      <p:bldP spid="162" grpId="0" animBg="1"/>
      <p:bldP spid="4" grpId="0" animBg="1"/>
      <p:bldP spid="170" grpId="0" animBg="1"/>
      <p:bldP spid="171" grpId="0" animBg="1"/>
      <p:bldP spid="172" grpId="0" animBg="1"/>
      <p:bldP spid="179" grpId="0" animBg="1"/>
      <p:bldP spid="180" grpId="0" animBg="1"/>
      <p:bldP spid="181" grpId="0" animBg="1"/>
      <p:bldP spid="183" grpId="0" animBg="1"/>
      <p:bldP spid="184" grpId="0" animBg="1"/>
      <p:bldP spid="1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C4E22-F358-2E43-BE9A-14D577B16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599818"/>
          </a:xfrm>
        </p:spPr>
        <p:txBody>
          <a:bodyPr/>
          <a:lstStyle/>
          <a:p>
            <a:r>
              <a:rPr lang="en-US" dirty="0"/>
              <a:t>Process Memory Under Linux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1E3D2-3E76-C441-B74F-EBC55F1355F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70029" y="744027"/>
            <a:ext cx="7519209" cy="5764986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When your </a:t>
            </a:r>
            <a:r>
              <a:rPr lang="en-US" sz="2200" dirty="0">
                <a:solidFill>
                  <a:srgbClr val="2C895B"/>
                </a:solidFill>
              </a:rPr>
              <a:t>program is running </a:t>
            </a:r>
            <a:r>
              <a:rPr lang="en-US" sz="2200" dirty="0"/>
              <a:t>it has been </a:t>
            </a:r>
            <a:r>
              <a:rPr lang="en-US" sz="2200" dirty="0">
                <a:solidFill>
                  <a:srgbClr val="0070C0"/>
                </a:solidFill>
              </a:rPr>
              <a:t>loaded into memory </a:t>
            </a:r>
            <a:r>
              <a:rPr lang="en-US" sz="2200" dirty="0"/>
              <a:t>and is </a:t>
            </a:r>
            <a:r>
              <a:rPr lang="en-US" sz="2200" dirty="0">
                <a:solidFill>
                  <a:srgbClr val="F3753F"/>
                </a:solidFill>
              </a:rPr>
              <a:t>called a process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Stack segment: </a:t>
            </a:r>
            <a:r>
              <a:rPr lang="en-US" sz="2200" i="1" dirty="0">
                <a:solidFill>
                  <a:schemeClr val="tx2"/>
                </a:solidFill>
              </a:rPr>
              <a:t>Stores</a:t>
            </a:r>
            <a:r>
              <a:rPr lang="en-US" sz="2200" i="1" dirty="0">
                <a:solidFill>
                  <a:schemeClr val="accent1"/>
                </a:solidFill>
              </a:rPr>
              <a:t> </a:t>
            </a:r>
            <a:r>
              <a:rPr lang="en-US" sz="2200" i="1" dirty="0">
                <a:solidFill>
                  <a:schemeClr val="accent5"/>
                </a:solidFill>
              </a:rPr>
              <a:t>Local </a:t>
            </a:r>
            <a:r>
              <a:rPr lang="en-US" sz="2200" dirty="0">
                <a:solidFill>
                  <a:schemeClr val="accent5"/>
                </a:solidFill>
              </a:rPr>
              <a:t>variables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Allocated and freed at function call entry &amp; exit 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Data segment + BSS: </a:t>
            </a:r>
            <a:r>
              <a:rPr lang="en-US" sz="2200" i="1" dirty="0">
                <a:solidFill>
                  <a:schemeClr val="tx2"/>
                </a:solidFill>
              </a:rPr>
              <a:t>Stores</a:t>
            </a:r>
            <a:r>
              <a:rPr lang="en-US" sz="2200" i="1" dirty="0">
                <a:solidFill>
                  <a:schemeClr val="accent1"/>
                </a:solidFill>
              </a:rPr>
              <a:t> </a:t>
            </a:r>
            <a:r>
              <a:rPr lang="en-US" sz="2200" i="1" dirty="0">
                <a:solidFill>
                  <a:schemeClr val="accent5"/>
                </a:solidFill>
              </a:rPr>
              <a:t>Global</a:t>
            </a:r>
            <a:r>
              <a:rPr lang="en-US" sz="2200" dirty="0">
                <a:solidFill>
                  <a:schemeClr val="accent5"/>
                </a:solidFill>
              </a:rPr>
              <a:t> and </a:t>
            </a:r>
            <a:r>
              <a:rPr lang="en-US" sz="2200" i="1" dirty="0">
                <a:solidFill>
                  <a:schemeClr val="accent5"/>
                </a:solidFill>
              </a:rPr>
              <a:t>static </a:t>
            </a:r>
            <a:r>
              <a:rPr lang="en-US" sz="2200" dirty="0">
                <a:solidFill>
                  <a:schemeClr val="accent5"/>
                </a:solidFill>
              </a:rPr>
              <a:t>variables</a:t>
            </a:r>
            <a:endParaRPr lang="en-US" sz="2200" u="sng" dirty="0"/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Allocated/freed </a:t>
            </a:r>
            <a:r>
              <a:rPr lang="en-US" sz="2200" dirty="0"/>
              <a:t>when the process </a:t>
            </a:r>
            <a:r>
              <a:rPr lang="en-US" sz="2200" dirty="0">
                <a:solidFill>
                  <a:srgbClr val="7030A0"/>
                </a:solidFill>
              </a:rPr>
              <a:t>starts/exits</a:t>
            </a:r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BSS</a:t>
            </a:r>
            <a:r>
              <a:rPr lang="en-US" sz="2200" dirty="0"/>
              <a:t> - Static variables with an implicit initial value</a:t>
            </a:r>
          </a:p>
          <a:p>
            <a:pPr lvl="1"/>
            <a:r>
              <a:rPr lang="en-US" sz="2200" dirty="0">
                <a:solidFill>
                  <a:srgbClr val="2C895B"/>
                </a:solidFill>
              </a:rPr>
              <a:t>Static Data </a:t>
            </a:r>
            <a:r>
              <a:rPr lang="en-US" sz="2200" dirty="0"/>
              <a:t>-  Initialized with an explicit initial value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dirty="0">
                <a:solidFill>
                  <a:schemeClr val="accent1"/>
                </a:solidFill>
              </a:rPr>
              <a:t>Heap segment: </a:t>
            </a:r>
            <a:r>
              <a:rPr lang="en-US" sz="2200" i="1" dirty="0">
                <a:solidFill>
                  <a:schemeClr val="tx2"/>
                </a:solidFill>
              </a:rPr>
              <a:t>Stores</a:t>
            </a:r>
            <a:r>
              <a:rPr lang="en-US" sz="2200" i="1" dirty="0">
                <a:solidFill>
                  <a:srgbClr val="2C895B"/>
                </a:solidFill>
              </a:rPr>
              <a:t> dynamically-allocated</a:t>
            </a:r>
            <a:r>
              <a:rPr lang="en-US" sz="2200" i="1" dirty="0"/>
              <a:t> </a:t>
            </a:r>
            <a:r>
              <a:rPr lang="en-US" sz="2200" dirty="0"/>
              <a:t>variables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Allocated with a function call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Managed by the </a:t>
            </a:r>
            <a:r>
              <a:rPr lang="en-US" sz="2000" dirty="0" err="1"/>
              <a:t>stdio</a:t>
            </a:r>
            <a:r>
              <a:rPr lang="en-US" sz="2000" dirty="0"/>
              <a:t> library malloc() routines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Read Only Data: Stores immutable </a:t>
            </a:r>
            <a:r>
              <a:rPr lang="en-US" sz="2200" dirty="0"/>
              <a:t>Literals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200" i="1" dirty="0">
                <a:solidFill>
                  <a:schemeClr val="accent1"/>
                </a:solidFill>
              </a:rPr>
              <a:t>Text</a:t>
            </a:r>
            <a:r>
              <a:rPr lang="en-US" sz="2200" dirty="0"/>
              <a:t>: Stores your code in machine language + libraries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CFDB44D-531C-4E44-B077-661CDC81F063}"/>
              </a:ext>
            </a:extLst>
          </p:cNvPr>
          <p:cNvGrpSpPr/>
          <p:nvPr/>
        </p:nvGrpSpPr>
        <p:grpSpPr>
          <a:xfrm>
            <a:off x="7946368" y="602584"/>
            <a:ext cx="1276422" cy="5978146"/>
            <a:chOff x="5391446" y="535470"/>
            <a:chExt cx="1557995" cy="592689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D211CA-F89F-CC48-9B0C-0AFCF498EF9D}"/>
                </a:ext>
              </a:extLst>
            </p:cNvPr>
            <p:cNvSpPr txBox="1"/>
            <p:nvPr/>
          </p:nvSpPr>
          <p:spPr>
            <a:xfrm>
              <a:off x="5391446" y="535470"/>
              <a:ext cx="1557994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0xFF…FF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9AC5B56-9A09-974F-A087-44DC2FE59460}"/>
                </a:ext>
              </a:extLst>
            </p:cNvPr>
            <p:cNvSpPr txBox="1"/>
            <p:nvPr/>
          </p:nvSpPr>
          <p:spPr>
            <a:xfrm>
              <a:off x="5503770" y="6187738"/>
              <a:ext cx="1445671" cy="274624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70C0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0x00…00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F7EAB13-4908-1E46-9853-9F037C13072B}"/>
                </a:ext>
              </a:extLst>
            </p:cNvPr>
            <p:cNvCxnSpPr>
              <a:cxnSpLocks/>
              <a:stCxn id="19" idx="2"/>
              <a:endCxn id="20" idx="0"/>
            </p:cNvCxnSpPr>
            <p:nvPr/>
          </p:nvCxnSpPr>
          <p:spPr bwMode="auto">
            <a:xfrm>
              <a:off x="6170443" y="810094"/>
              <a:ext cx="56162" cy="5377644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stealth" w="lg" len="lg"/>
              <a:tailEnd type="stealth" w="lg" len="lg"/>
            </a:ln>
            <a:effectLst/>
          </p:spPr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435524E-970D-EB44-870B-1D863558B66E}"/>
                </a:ext>
              </a:extLst>
            </p:cNvPr>
            <p:cNvSpPr txBox="1"/>
            <p:nvPr/>
          </p:nvSpPr>
          <p:spPr>
            <a:xfrm rot="16200000">
              <a:off x="4584291" y="3112669"/>
              <a:ext cx="3849608" cy="48837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45720" rIns="45720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accent5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per process </a:t>
              </a:r>
              <a:r>
                <a:rPr lang="en-US" sz="2000" dirty="0">
                  <a:solidFill>
                    <a:schemeClr val="accent5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address space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F8FA9B4-194D-0E46-B697-FBFC6B635F39}"/>
              </a:ext>
            </a:extLst>
          </p:cNvPr>
          <p:cNvGrpSpPr/>
          <p:nvPr/>
        </p:nvGrpSpPr>
        <p:grpSpPr>
          <a:xfrm>
            <a:off x="9160390" y="520299"/>
            <a:ext cx="2526189" cy="6021446"/>
            <a:chOff x="6583680" y="1280160"/>
            <a:chExt cx="2377440" cy="5257800"/>
          </a:xfrm>
        </p:grpSpPr>
        <p:sp>
          <p:nvSpPr>
            <p:cNvPr id="24" name="Rectangle 7">
              <a:extLst>
                <a:ext uri="{FF2B5EF4-FFF2-40B4-BE49-F238E27FC236}">
                  <a16:creationId xmlns:a16="http://schemas.microsoft.com/office/drawing/2014/main" id="{91690B94-BEDB-7A41-81B5-A98AD6CEA36F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B6D0612-1A91-6243-9CD0-7964E2BA1F41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762B49B-2CFF-2C48-AAD6-E2F751825133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D0FAC8F-5295-4F41-A0FC-C9FACB168240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47C0CCD-0F50-3B44-B25E-C97C1A2BCFE3}"/>
                </a:ext>
              </a:extLst>
            </p:cNvPr>
            <p:cNvSpPr/>
            <p:nvPr/>
          </p:nvSpPr>
          <p:spPr bwMode="auto">
            <a:xfrm>
              <a:off x="6583680" y="4572001"/>
              <a:ext cx="2377440" cy="295091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BSS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163B2C3-3C7C-7D49-BC97-C7225B0CEAF9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F37E590-E3AA-EA4A-B918-0E368A7CE401}"/>
                </a:ext>
              </a:extLst>
            </p:cNvPr>
            <p:cNvSpPr/>
            <p:nvPr/>
          </p:nvSpPr>
          <p:spPr bwMode="auto">
            <a:xfrm>
              <a:off x="6583680" y="5120640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26E5728C-7959-B947-8526-59A099D6A939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076D279-9B7F-F640-88C8-0825992BF16B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609D0A10-8B41-D94C-8009-BF34C831AD31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3BEB4027-6194-0D42-9A26-FBF390F54881}"/>
              </a:ext>
            </a:extLst>
          </p:cNvPr>
          <p:cNvSpPr/>
          <p:nvPr/>
        </p:nvSpPr>
        <p:spPr bwMode="auto">
          <a:xfrm>
            <a:off x="9160390" y="5355105"/>
            <a:ext cx="2526189" cy="102687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Read Only Text Segment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076274F-9CC8-BD4A-B4C0-338F07CC8CEA}"/>
              </a:ext>
            </a:extLst>
          </p:cNvPr>
          <p:cNvSpPr/>
          <p:nvPr/>
        </p:nvSpPr>
        <p:spPr bwMode="auto">
          <a:xfrm>
            <a:off x="9160389" y="4593814"/>
            <a:ext cx="2526189" cy="337950"/>
          </a:xfrm>
          <a:prstGeom prst="rect">
            <a:avLst/>
          </a:prstGeom>
          <a:solidFill>
            <a:srgbClr val="00B05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chemeClr val="bg1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Data </a:t>
            </a:r>
            <a:endParaRPr lang="en-US" dirty="0">
              <a:solidFill>
                <a:schemeClr val="bg1"/>
              </a:solidFill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8E187FD-FDA7-C940-A82D-51D66E5D99E7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578937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3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CCF512-9C42-CF4B-B66C-DBEB567CABF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3449" y="782101"/>
            <a:ext cx="8398041" cy="5668514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Heap: “pool” of memory that is available to a program</a:t>
            </a:r>
          </a:p>
          <a:p>
            <a:pPr lvl="1"/>
            <a:r>
              <a:rPr lang="en-US" sz="2200" dirty="0">
                <a:solidFill>
                  <a:srgbClr val="0070C0"/>
                </a:solidFill>
              </a:rPr>
              <a:t>Managed by C runtime library </a:t>
            </a:r>
            <a:r>
              <a:rPr lang="en-US" sz="2200" dirty="0"/>
              <a:t>and </a:t>
            </a:r>
            <a:r>
              <a:rPr lang="en-US" sz="2200" dirty="0">
                <a:solidFill>
                  <a:srgbClr val="0070C0"/>
                </a:solidFill>
              </a:rPr>
              <a:t>linked to your code</a:t>
            </a:r>
            <a:r>
              <a:rPr lang="en-US" sz="2200" dirty="0"/>
              <a:t>; </a:t>
            </a:r>
            <a:r>
              <a:rPr lang="en-US" sz="2200" b="1" dirty="0"/>
              <a:t> not managed by the OS</a:t>
            </a:r>
          </a:p>
          <a:p>
            <a:r>
              <a:rPr lang="en-US" sz="2200" dirty="0"/>
              <a:t>Heap memory is </a:t>
            </a:r>
            <a:r>
              <a:rPr lang="en-US" sz="2200" b="1" dirty="0"/>
              <a:t>dynamically </a:t>
            </a:r>
            <a:r>
              <a:rPr lang="en-US" sz="2200" i="1" dirty="0">
                <a:solidFill>
                  <a:srgbClr val="F3753F"/>
                </a:solidFill>
              </a:rPr>
              <a:t>"borrowed"</a:t>
            </a:r>
            <a:r>
              <a:rPr lang="en-US" sz="2200" i="1" dirty="0"/>
              <a:t>  or "</a:t>
            </a:r>
            <a:r>
              <a:rPr lang="en-US" sz="2200" i="1" dirty="0">
                <a:solidFill>
                  <a:srgbClr val="FF0000"/>
                </a:solidFill>
              </a:rPr>
              <a:t>allocated"</a:t>
            </a:r>
            <a:r>
              <a:rPr lang="en-US" sz="2200" i="1" dirty="0"/>
              <a:t> </a:t>
            </a:r>
            <a:r>
              <a:rPr lang="en-US" sz="2200" dirty="0"/>
              <a:t>by</a:t>
            </a:r>
            <a:r>
              <a:rPr lang="en-US" sz="2200" i="1" dirty="0"/>
              <a:t> </a:t>
            </a:r>
            <a:r>
              <a:rPr lang="en-US" sz="2200" dirty="0">
                <a:solidFill>
                  <a:srgbClr val="0070C0"/>
                </a:solidFill>
              </a:rPr>
              <a:t>calling a library </a:t>
            </a:r>
            <a:r>
              <a:rPr lang="en-US" sz="2200" dirty="0"/>
              <a:t>function</a:t>
            </a:r>
          </a:p>
          <a:p>
            <a:r>
              <a:rPr lang="en-US" sz="2200" dirty="0"/>
              <a:t>When heap memory is no longer needed, it is </a:t>
            </a:r>
            <a:r>
              <a:rPr lang="en-US" sz="2200" i="1" dirty="0">
                <a:solidFill>
                  <a:srgbClr val="2C895B"/>
                </a:solidFill>
              </a:rPr>
              <a:t>"returned" </a:t>
            </a:r>
            <a:r>
              <a:rPr lang="en-US" sz="2200" i="1" dirty="0"/>
              <a:t>or </a:t>
            </a:r>
            <a:r>
              <a:rPr lang="en-US" sz="2200" i="1" dirty="0">
                <a:solidFill>
                  <a:srgbClr val="FF0000"/>
                </a:solidFill>
              </a:rPr>
              <a:t>deallocated</a:t>
            </a:r>
            <a:r>
              <a:rPr lang="en-US" sz="2200" i="1" dirty="0"/>
              <a:t>  for </a:t>
            </a:r>
            <a:r>
              <a:rPr lang="en-US" sz="2200" b="1" dirty="0">
                <a:solidFill>
                  <a:srgbClr val="2C895B"/>
                </a:solidFill>
              </a:rPr>
              <a:t>reuse</a:t>
            </a:r>
            <a:endParaRPr lang="en-US" sz="2200" dirty="0">
              <a:solidFill>
                <a:srgbClr val="2C895B"/>
              </a:solidFill>
            </a:endParaRPr>
          </a:p>
          <a:p>
            <a:r>
              <a:rPr lang="en-US" sz="2200" dirty="0">
                <a:solidFill>
                  <a:srgbClr val="0070C0"/>
                </a:solidFill>
              </a:rPr>
              <a:t>Heap memory has a lifetime from allocation until it is deallocated</a:t>
            </a:r>
          </a:p>
          <a:p>
            <a:pPr lvl="1"/>
            <a:r>
              <a:rPr lang="en-US" sz="2200" dirty="0">
                <a:solidFill>
                  <a:schemeClr val="accent3"/>
                </a:solidFill>
              </a:rPr>
              <a:t>Lifetime is independent of the scope it is allocated in </a:t>
            </a:r>
            <a:r>
              <a:rPr lang="en-US" sz="2200" dirty="0"/>
              <a:t>(it is like a static variable)</a:t>
            </a:r>
          </a:p>
          <a:p>
            <a:r>
              <a:rPr lang="en-US" sz="2200" dirty="0"/>
              <a:t>If </a:t>
            </a:r>
            <a:r>
              <a:rPr lang="en-US" sz="2200" dirty="0">
                <a:solidFill>
                  <a:srgbClr val="0070C0"/>
                </a:solidFill>
              </a:rPr>
              <a:t>too much memory has already been allocated</a:t>
            </a:r>
            <a:r>
              <a:rPr lang="en-US" sz="2200" dirty="0"/>
              <a:t>, the library will attempt to borrow additional memory from the OS and will fail, returning a NULL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C079BB-F530-1A4F-A394-ACBB62E52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77" y="79997"/>
            <a:ext cx="7054597" cy="533536"/>
          </a:xfrm>
        </p:spPr>
        <p:txBody>
          <a:bodyPr/>
          <a:lstStyle/>
          <a:p>
            <a:r>
              <a:rPr lang="en-US" dirty="0"/>
              <a:t>The Heap Memory Segment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F45FA8-A793-2745-9331-1093F4325FE4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FF90CBB-CF48-B34E-A974-FCEA18B1E1FA}"/>
              </a:ext>
            </a:extLst>
          </p:cNvPr>
          <p:cNvGrpSpPr/>
          <p:nvPr/>
        </p:nvGrpSpPr>
        <p:grpSpPr>
          <a:xfrm>
            <a:off x="9160390" y="520299"/>
            <a:ext cx="2526189" cy="6021446"/>
            <a:chOff x="6583680" y="1280160"/>
            <a:chExt cx="2377440" cy="5257800"/>
          </a:xfrm>
        </p:grpSpPr>
        <p:sp>
          <p:nvSpPr>
            <p:cNvPr id="6" name="Rectangle 7">
              <a:extLst>
                <a:ext uri="{FF2B5EF4-FFF2-40B4-BE49-F238E27FC236}">
                  <a16:creationId xmlns:a16="http://schemas.microsoft.com/office/drawing/2014/main" id="{DF7AC507-4D02-B24A-8224-FEB908BE2BF2}"/>
                </a:ext>
              </a:extLst>
            </p:cNvPr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583680" y="1325880"/>
              <a:ext cx="2377440" cy="52120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Ctr="1"/>
            <a:lstStyle/>
            <a:p>
              <a:pPr algn="ctr">
                <a:lnSpc>
                  <a:spcPct val="100000"/>
                </a:lnSpc>
              </a:pPr>
              <a:endParaRPr lang="en-US" b="0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8A4BCCC-0DFE-BF47-B497-687C251EEF70}"/>
                </a:ext>
              </a:extLst>
            </p:cNvPr>
            <p:cNvSpPr/>
            <p:nvPr/>
          </p:nvSpPr>
          <p:spPr bwMode="auto">
            <a:xfrm>
              <a:off x="6583680" y="1280160"/>
              <a:ext cx="2377440" cy="457200"/>
            </a:xfrm>
            <a:prstGeom prst="rect">
              <a:avLst/>
            </a:prstGeom>
            <a:solidFill>
              <a:srgbClr val="CC0066">
                <a:alpha val="60000"/>
              </a:srgbClr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OS kernel [protected]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DE3D96C-7625-CC45-96D0-8721DDB2E0DC}"/>
                </a:ext>
              </a:extLst>
            </p:cNvPr>
            <p:cNvSpPr/>
            <p:nvPr/>
          </p:nvSpPr>
          <p:spPr bwMode="auto">
            <a:xfrm>
              <a:off x="6583680" y="1737360"/>
              <a:ext cx="2377440" cy="457200"/>
            </a:xfrm>
            <a:prstGeom prst="rect">
              <a:avLst/>
            </a:prstGeom>
            <a:solidFill>
              <a:srgbClr val="FFCA86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Stack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533511C-E24C-8244-82B2-42E0FA601F8B}"/>
                </a:ext>
              </a:extLst>
            </p:cNvPr>
            <p:cNvSpPr/>
            <p:nvPr/>
          </p:nvSpPr>
          <p:spPr bwMode="auto">
            <a:xfrm>
              <a:off x="6583680" y="4114800"/>
              <a:ext cx="2377440" cy="457200"/>
            </a:xfrm>
            <a:prstGeom prst="rect">
              <a:avLst/>
            </a:prstGeom>
            <a:solidFill>
              <a:srgbClr val="ED917F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Heap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0FB2A0C-DFAD-B04B-AACD-69692E96F138}"/>
                </a:ext>
              </a:extLst>
            </p:cNvPr>
            <p:cNvSpPr/>
            <p:nvPr/>
          </p:nvSpPr>
          <p:spPr bwMode="auto">
            <a:xfrm>
              <a:off x="6583680" y="4572001"/>
              <a:ext cx="2377440" cy="295091"/>
            </a:xfrm>
            <a:prstGeom prst="rect">
              <a:avLst/>
            </a:prstGeom>
            <a:solidFill>
              <a:srgbClr val="C9DEAE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i="1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BSS</a:t>
              </a:r>
              <a:endPara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607FC9C-935D-7C45-ACA5-0406FBB958DE}"/>
                </a:ext>
              </a:extLst>
            </p:cNvPr>
            <p:cNvSpPr/>
            <p:nvPr/>
          </p:nvSpPr>
          <p:spPr bwMode="auto">
            <a:xfrm>
              <a:off x="6583680" y="3108960"/>
              <a:ext cx="2377440" cy="457200"/>
            </a:xfrm>
            <a:prstGeom prst="rect">
              <a:avLst/>
            </a:prstGeom>
            <a:solidFill>
              <a:srgbClr val="B7A57A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Shared Libraries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6F3D583-F61C-6648-9A25-B9253D0097BE}"/>
                </a:ext>
              </a:extLst>
            </p:cNvPr>
            <p:cNvSpPr/>
            <p:nvPr/>
          </p:nvSpPr>
          <p:spPr bwMode="auto">
            <a:xfrm>
              <a:off x="6583680" y="5137449"/>
              <a:ext cx="2377440" cy="411480"/>
            </a:xfrm>
            <a:prstGeom prst="rect">
              <a:avLst/>
            </a:prstGeom>
            <a:solidFill>
              <a:srgbClr val="FFFFB2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dirty="0">
                  <a:solidFill>
                    <a:schemeClr val="accent6"/>
                  </a:solidFill>
                  <a:ea typeface="CMU Bright" panose="02000603000000000000" pitchFamily="2" charset="0"/>
                  <a:cs typeface="Calibri" panose="020F0502020204030204" pitchFamily="34" charset="0"/>
                </a:rPr>
                <a:t>Read Only Data</a:t>
              </a:r>
              <a:endPara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9C138B7-F967-BF48-B931-701446DE4DF6}"/>
                </a:ext>
              </a:extLst>
            </p:cNvPr>
            <p:cNvCxnSpPr/>
            <p:nvPr/>
          </p:nvCxnSpPr>
          <p:spPr bwMode="auto">
            <a:xfrm>
              <a:off x="7772400" y="219456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5F74F06-8C27-5848-9D11-87467D0B3650}"/>
                </a:ext>
              </a:extLst>
            </p:cNvPr>
            <p:cNvCxnSpPr/>
            <p:nvPr/>
          </p:nvCxnSpPr>
          <p:spPr bwMode="auto">
            <a:xfrm>
              <a:off x="7772400" y="274320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F5A6381-9906-E945-B119-A7967C3D120F}"/>
                </a:ext>
              </a:extLst>
            </p:cNvPr>
            <p:cNvCxnSpPr/>
            <p:nvPr/>
          </p:nvCxnSpPr>
          <p:spPr bwMode="auto">
            <a:xfrm>
              <a:off x="7772400" y="3749040"/>
              <a:ext cx="0" cy="36576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/>
            </a:ln>
            <a:effectLst/>
          </p:spPr>
        </p:cxn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BE78932-D779-8943-AECD-B6D1F864068E}"/>
              </a:ext>
            </a:extLst>
          </p:cNvPr>
          <p:cNvSpPr/>
          <p:nvPr/>
        </p:nvSpPr>
        <p:spPr bwMode="auto">
          <a:xfrm>
            <a:off x="9160389" y="5409067"/>
            <a:ext cx="2526189" cy="11326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Text</a:t>
            </a:r>
            <a:endParaRPr lang="en-US" i="1" dirty="0">
              <a:solidFill>
                <a:schemeClr val="accent6"/>
              </a:solidFill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447600-92DD-7F4D-B4F8-661726146477}"/>
              </a:ext>
            </a:extLst>
          </p:cNvPr>
          <p:cNvSpPr/>
          <p:nvPr/>
        </p:nvSpPr>
        <p:spPr bwMode="auto">
          <a:xfrm>
            <a:off x="9157611" y="4628199"/>
            <a:ext cx="2526189" cy="337950"/>
          </a:xfrm>
          <a:prstGeom prst="rect">
            <a:avLst/>
          </a:prstGeom>
          <a:solidFill>
            <a:srgbClr val="92D050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i="1" dirty="0">
                <a:solidFill>
                  <a:schemeClr val="accent6"/>
                </a:solidFill>
                <a:ea typeface="CMU Bright" panose="02000603000000000000" pitchFamily="2" charset="0"/>
                <a:cs typeface="Calibri" panose="020F0502020204030204" pitchFamily="34" charset="0"/>
              </a:rPr>
              <a:t>Data </a:t>
            </a:r>
            <a:endParaRPr lang="en-US" dirty="0">
              <a:solidFill>
                <a:schemeClr val="accent6"/>
              </a:solidFill>
              <a:ea typeface="CMU Bright" panose="02000603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16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bldLvl="2" animBg="1"/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D3D89-1547-F246-99F1-83D12D409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714" y="190290"/>
            <a:ext cx="10515600" cy="306099"/>
          </a:xfrm>
        </p:spPr>
        <p:txBody>
          <a:bodyPr/>
          <a:lstStyle/>
          <a:p>
            <a:r>
              <a:rPr lang="en-US" dirty="0"/>
              <a:t>Heap Dynamic Memory Allocation Library Functions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29790EA1-7D2A-F74F-8A51-8D107E3C1103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213164" y="574766"/>
          <a:ext cx="9765671" cy="283004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08359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4616101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  <a:gridCol w="2341211">
                  <a:extLst>
                    <a:ext uri="{9D8B030D-6E8A-4147-A177-3AD203B41FA5}">
                      <a16:colId xmlns:a16="http://schemas.microsoft.com/office/drawing/2014/main" val="2489619946"/>
                    </a:ext>
                  </a:extLst>
                </a:gridCol>
              </a:tblGrid>
              <a:tr h="496388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#include &lt;</a:t>
                      </a:r>
                      <a:r>
                        <a:rPr lang="en-US" sz="1800" b="1" dirty="0" err="1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stdlib.h</a:t>
                      </a:r>
                      <a:r>
                        <a:rPr lang="en-US" sz="1800" b="1" dirty="0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&gt;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args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Clears memory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2660099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*malloc(…)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size_t</a:t>
                      </a:r>
                      <a:r>
                        <a:rPr lang="en-US" sz="2000" b="1" dirty="0">
                          <a:solidFill>
                            <a:srgbClr val="0070C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size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672262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calloc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(…)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size_t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nmemb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size_t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memsize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realloc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(…)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ptr</a:t>
                      </a:r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size_size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583414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free(...)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void *</a:t>
                      </a:r>
                      <a:r>
                        <a:rPr lang="en-US" sz="2000" b="1" dirty="0" err="1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ptr</a:t>
                      </a:r>
                      <a:endParaRPr lang="en-US" sz="2000" b="1" dirty="0">
                        <a:solidFill>
                          <a:schemeClr val="accent2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accent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</a:tbl>
          </a:graphicData>
        </a:graphic>
      </p:graphicFrame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7818F791-E654-DB4A-BFCE-181B6670209E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327961" y="3575655"/>
            <a:ext cx="11599817" cy="283004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>
            <a:noAutofit/>
          </a:bodyPr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* </a:t>
            </a:r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means these library functions return a pointer to </a:t>
            </a:r>
            <a:r>
              <a:rPr lang="en-US" sz="2000" dirty="0">
                <a:solidFill>
                  <a:srgbClr val="2C895B"/>
                </a:solidFill>
                <a:cs typeface="Courier New" panose="02070309020205020404" pitchFamily="49" charset="0"/>
              </a:rPr>
              <a:t>generic (untyped) memory </a:t>
            </a:r>
          </a:p>
          <a:p>
            <a:pPr lvl="1"/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Be careful with void * pointers and pointer math as void * points at untyped memory (not allowed in C, but allowed in </a:t>
            </a:r>
            <a:r>
              <a:rPr lang="en-US" sz="2000" dirty="0" err="1">
                <a:solidFill>
                  <a:schemeClr val="accent2"/>
                </a:solidFill>
                <a:cs typeface="Courier New" panose="02070309020205020404" pitchFamily="49" charset="0"/>
              </a:rPr>
              <a:t>gcc</a:t>
            </a:r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). The assignment to a typed pointer </a:t>
            </a:r>
            <a:r>
              <a:rPr lang="en-US" sz="2000" i="1" dirty="0">
                <a:solidFill>
                  <a:schemeClr val="accent2"/>
                </a:solidFill>
                <a:cs typeface="Courier New" panose="02070309020205020404" pitchFamily="49" charset="0"/>
              </a:rPr>
              <a:t>"converts" </a:t>
            </a:r>
            <a:r>
              <a:rPr lang="en-US" sz="2000" dirty="0">
                <a:solidFill>
                  <a:schemeClr val="accent2"/>
                </a:solidFill>
                <a:cs typeface="Courier New" panose="02070309020205020404" pitchFamily="49" charset="0"/>
              </a:rPr>
              <a:t>it from a void *</a:t>
            </a:r>
          </a:p>
          <a:p>
            <a:r>
              <a:rPr lang="en-US" sz="2000" b="1" dirty="0" err="1">
                <a:solidFill>
                  <a:schemeClr val="accent2"/>
                </a:solidFill>
              </a:rPr>
              <a:t>size_t</a:t>
            </a:r>
            <a:r>
              <a:rPr lang="en-US" sz="2000" b="1" dirty="0">
                <a:solidFill>
                  <a:schemeClr val="accent2"/>
                </a:solidFill>
              </a:rPr>
              <a:t> is </a:t>
            </a:r>
            <a:r>
              <a:rPr lang="en-US" sz="2000" dirty="0">
                <a:solidFill>
                  <a:schemeClr val="accent2"/>
                </a:solidFill>
              </a:rPr>
              <a:t>an </a:t>
            </a:r>
            <a:r>
              <a:rPr lang="en-US" sz="2000" dirty="0">
                <a:solidFill>
                  <a:srgbClr val="0070C0"/>
                </a:solidFill>
              </a:rPr>
              <a:t>unsigned integer data type</a:t>
            </a:r>
            <a:r>
              <a:rPr lang="en-US" sz="2000" dirty="0"/>
              <a:t>, </a:t>
            </a:r>
            <a:r>
              <a:rPr lang="en-US" sz="2000" dirty="0">
                <a:solidFill>
                  <a:schemeClr val="accent2"/>
                </a:solidFill>
              </a:rPr>
              <a:t>the result of a </a:t>
            </a:r>
            <a:r>
              <a:rPr lang="en-US" sz="2000" dirty="0" err="1">
                <a:solidFill>
                  <a:srgbClr val="2C895B"/>
                </a:solidFill>
              </a:rPr>
              <a:t>sizeof</a:t>
            </a:r>
            <a:r>
              <a:rPr lang="en-US" sz="2000" dirty="0">
                <a:solidFill>
                  <a:srgbClr val="2C895B"/>
                </a:solidFill>
              </a:rPr>
              <a:t>()</a:t>
            </a:r>
            <a:r>
              <a:rPr lang="en-US" sz="2000" dirty="0">
                <a:solidFill>
                  <a:schemeClr val="accent2"/>
                </a:solidFill>
              </a:rPr>
              <a:t> operator </a:t>
            </a:r>
          </a:p>
          <a:p>
            <a:endParaRPr lang="en-US" sz="2000" b="1" dirty="0">
              <a:solidFill>
                <a:schemeClr val="accent2"/>
              </a:solidFill>
            </a:endParaRPr>
          </a:p>
          <a:p>
            <a:r>
              <a:rPr lang="en-US" sz="2000" b="1" dirty="0">
                <a:solidFill>
                  <a:schemeClr val="accent2"/>
                </a:solidFill>
              </a:rPr>
              <a:t>please read: % man 3 malloc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31FB66-BEC8-1048-B298-DD576217FA6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C36A91D-3E50-1F4A-8939-7E87CD29E296}"/>
              </a:ext>
            </a:extLst>
          </p:cNvPr>
          <p:cNvSpPr/>
          <p:nvPr/>
        </p:nvSpPr>
        <p:spPr bwMode="auto">
          <a:xfrm>
            <a:off x="549125" y="5258128"/>
            <a:ext cx="10171328" cy="440605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sz="20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malloc(</a:t>
            </a:r>
            <a:r>
              <a:rPr lang="en-US" sz="20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2000" dirty="0" err="1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* 100);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allocate an array of 100 </a:t>
            </a:r>
            <a:r>
              <a:rPr lang="en-US" sz="2000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ints</a:t>
            </a:r>
            <a:endParaRPr lang="en-US" sz="2000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264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animBg="1"/>
      <p:bldP spid="6" grpId="0"/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9178A-67DE-8D45-8075-3D754E0FA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81" y="0"/>
            <a:ext cx="2961486" cy="589722"/>
          </a:xfrm>
        </p:spPr>
        <p:txBody>
          <a:bodyPr/>
          <a:lstStyle/>
          <a:p>
            <a:r>
              <a:rPr lang="en-US" sz="3200" dirty="0"/>
              <a:t>Use of Malloc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75524-6B09-FB47-9B90-4B01BE40259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45393" y="554687"/>
            <a:ext cx="12063045" cy="226657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void *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size)</a:t>
            </a:r>
          </a:p>
          <a:p>
            <a:pPr lvl="1"/>
            <a:r>
              <a:rPr lang="en-US" sz="2000" dirty="0"/>
              <a:t>Returns a pointer to a </a:t>
            </a:r>
            <a:r>
              <a:rPr lang="en-US" sz="2000" b="1" dirty="0">
                <a:solidFill>
                  <a:srgbClr val="0070C0"/>
                </a:solidFill>
              </a:rPr>
              <a:t>contiguous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70C0"/>
                </a:solidFill>
              </a:rPr>
              <a:t>block</a:t>
            </a:r>
            <a:r>
              <a:rPr lang="en-US" sz="2000" dirty="0"/>
              <a:t> of 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en-US" sz="2000" dirty="0"/>
              <a:t> bytes </a:t>
            </a:r>
            <a:r>
              <a:rPr lang="en-US" sz="2000" b="1" dirty="0">
                <a:solidFill>
                  <a:srgbClr val="0070C0"/>
                </a:solidFill>
              </a:rPr>
              <a:t>of </a:t>
            </a:r>
            <a:r>
              <a:rPr lang="en-US" sz="2000" b="1" u="sng" dirty="0">
                <a:solidFill>
                  <a:srgbClr val="C00000"/>
                </a:solidFill>
              </a:rPr>
              <a:t>uninitialized</a:t>
            </a:r>
            <a:r>
              <a:rPr lang="en-US" sz="2000" b="1" dirty="0">
                <a:solidFill>
                  <a:srgbClr val="0070C0"/>
                </a:solidFill>
              </a:rPr>
              <a:t> memory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/>
              <a:t>from the heap</a:t>
            </a:r>
          </a:p>
          <a:p>
            <a:pPr lvl="2">
              <a:lnSpc>
                <a:spcPct val="100000"/>
              </a:lnSpc>
            </a:pPr>
            <a:r>
              <a:rPr lang="en-US" sz="2000" dirty="0"/>
              <a:t>The block is </a:t>
            </a:r>
            <a:r>
              <a:rPr lang="en-US" sz="2000" b="1" dirty="0">
                <a:solidFill>
                  <a:srgbClr val="0070C0"/>
                </a:solidFill>
              </a:rPr>
              <a:t>aligned </a:t>
            </a:r>
            <a:r>
              <a:rPr lang="en-GB" sz="2000" b="1" dirty="0">
                <a:solidFill>
                  <a:srgbClr val="0070C0"/>
                </a:solidFill>
              </a:rPr>
              <a:t>to an 8-byte (arm32) or 16-byte (64-bit arm/intel) boundary</a:t>
            </a:r>
          </a:p>
          <a:p>
            <a:pPr lvl="2">
              <a:lnSpc>
                <a:spcPct val="100000"/>
              </a:lnSpc>
            </a:pPr>
            <a:r>
              <a:rPr lang="en-GB" sz="2000" dirty="0">
                <a:solidFill>
                  <a:schemeClr val="accent1"/>
                </a:solidFill>
              </a:rPr>
              <a:t>returns  </a:t>
            </a:r>
            <a:r>
              <a:rPr lang="en-GB" sz="20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en-GB" sz="2000" dirty="0">
                <a:solidFill>
                  <a:schemeClr val="accent1"/>
                </a:solidFill>
              </a:rPr>
              <a:t> if allocation </a:t>
            </a:r>
            <a:r>
              <a:rPr lang="en-GB" sz="2000" dirty="0"/>
              <a:t>failed (also sets </a:t>
            </a:r>
            <a:r>
              <a:rPr lang="en-GB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errno</a:t>
            </a:r>
            <a:r>
              <a:rPr lang="en-GB" sz="2000" dirty="0"/>
              <a:t>) </a:t>
            </a:r>
            <a:r>
              <a:rPr lang="en-GB" sz="2000" b="1" dirty="0">
                <a:solidFill>
                  <a:srgbClr val="FF0000"/>
                </a:solidFill>
              </a:rPr>
              <a:t>always</a:t>
            </a:r>
            <a:r>
              <a:rPr lang="en-GB" sz="2000" dirty="0">
                <a:solidFill>
                  <a:srgbClr val="FF0000"/>
                </a:solidFill>
              </a:rPr>
              <a:t> </a:t>
            </a:r>
            <a:r>
              <a:rPr lang="en-GB" sz="2000" b="1" dirty="0">
                <a:solidFill>
                  <a:srgbClr val="FF0000"/>
                </a:solidFill>
              </a:rPr>
              <a:t>CHECK for NULL RETURN!</a:t>
            </a:r>
            <a:endParaRPr lang="en-US" sz="2000" b="1" dirty="0">
              <a:solidFill>
                <a:srgbClr val="FF0000"/>
              </a:solidFill>
            </a:endParaRPr>
          </a:p>
          <a:p>
            <a:pPr lvl="1"/>
            <a:r>
              <a:rPr lang="en-US" sz="2000" dirty="0"/>
              <a:t>Blocks </a:t>
            </a:r>
            <a:r>
              <a:rPr lang="en-US" sz="2000" dirty="0">
                <a:solidFill>
                  <a:srgbClr val="0070C0"/>
                </a:solidFill>
              </a:rPr>
              <a:t>returned on different calls to malloc() </a:t>
            </a:r>
            <a:r>
              <a:rPr lang="en-US" sz="2000" dirty="0">
                <a:solidFill>
                  <a:srgbClr val="2C895B"/>
                </a:solidFill>
              </a:rPr>
              <a:t>are not necessarily adjacent</a:t>
            </a:r>
          </a:p>
          <a:p>
            <a:pPr lvl="1"/>
            <a:r>
              <a:rPr lang="en-GB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*</a:t>
            </a:r>
            <a:r>
              <a:rPr lang="en-GB" sz="2000" b="1" dirty="0"/>
              <a:t> </a:t>
            </a:r>
            <a:r>
              <a:rPr lang="en-GB" sz="2000" dirty="0"/>
              <a:t>is implicitly cast into any pointer type on assignment to a pointer variable</a:t>
            </a:r>
            <a:endParaRPr lang="en-US" sz="20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7C7ED99-59E5-B54C-A663-B613722C9FD1}"/>
              </a:ext>
            </a:extLst>
          </p:cNvPr>
          <p:cNvSpPr/>
          <p:nvPr/>
        </p:nvSpPr>
        <p:spPr bwMode="auto">
          <a:xfrm>
            <a:off x="1126135" y="3041239"/>
            <a:ext cx="9190897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stdlib.h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		// need this for malloc()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etc</a:t>
            </a:r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getbuf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/* ALWAYS CHECK THE RETURN VALUE FROM MALLOC!!!!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if ((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== NULL) 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(stderr, "Unable to malloc memory");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    return NULL;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return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   </a:t>
            </a:r>
            <a:r>
              <a:rPr lang="en-US" sz="2000" i="1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the calling function must free memory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74B2F-7B4F-7749-AD6D-9F2B29E27B6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930399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3" animBg="1"/>
      <p:bldP spid="4" grpId="0" animBg="1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541CFA4-55B0-7444-B734-7A71CB00874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50889" y="790859"/>
            <a:ext cx="5116436" cy="5734487"/>
          </a:xfr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00"/>
                </a:solidFill>
                <a:latin typeface="Courier" pitchFamily="2" charset="0"/>
                <a:ea typeface="宋体" panose="02010600030101010101" pitchFamily="2" charset="-122"/>
              </a:rPr>
              <a:t>int x;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00"/>
                </a:solidFill>
                <a:latin typeface="Courier" pitchFamily="2" charset="0"/>
                <a:ea typeface="宋体" panose="02010600030101010101" pitchFamily="2" charset="-122"/>
              </a:rPr>
              <a:t>int *p;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00"/>
                </a:solidFill>
                <a:latin typeface="Courier" pitchFamily="2" charset="0"/>
                <a:ea typeface="宋体" panose="02010600030101010101" pitchFamily="2" charset="-122"/>
              </a:rPr>
              <a:t>x = *(p+1);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//contents of p[1]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08000"/>
                </a:solidFill>
                <a:latin typeface="Courier" pitchFamily="2" charset="0"/>
                <a:ea typeface="宋体" panose="02010600030101010101" pitchFamily="2" charset="-122"/>
              </a:rPr>
              <a:t>x = *p + 1;//p[0] + 1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FC0128"/>
                </a:solidFill>
                <a:latin typeface="Courier" pitchFamily="2" charset="0"/>
                <a:ea typeface="宋体" panose="02010600030101010101" pitchFamily="2" charset="-122"/>
              </a:rPr>
              <a:t>x = (*p)++;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 </a:t>
            </a:r>
          </a:p>
          <a:p>
            <a:pPr lvl="1">
              <a:lnSpc>
                <a:spcPct val="55000"/>
              </a:lnSpc>
              <a:spcBef>
                <a:spcPct val="40000"/>
              </a:spcBef>
              <a:buSzPct val="100000"/>
              <a:buFont typeface="Symbol" pitchFamily="2" charset="2"/>
              <a:buChar char="Þ"/>
            </a:pPr>
            <a:r>
              <a:rPr lang="en-US" altLang="en-US" sz="2000" b="1" dirty="0">
                <a:solidFill>
                  <a:srgbClr val="808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x = *p</a:t>
            </a:r>
            <a:r>
              <a:rPr lang="en-US" altLang="en-US" sz="2000" b="1" dirty="0">
                <a:solidFill>
                  <a:srgbClr val="063DE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; </a:t>
            </a:r>
            <a:r>
              <a:rPr lang="en-US" altLang="en-US" sz="2000" b="1" dirty="0">
                <a:solidFill>
                  <a:srgbClr val="FC012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*p = *p + 1;</a:t>
            </a:r>
          </a:p>
          <a:p>
            <a:pPr marL="354012" lvl="1" indent="0">
              <a:lnSpc>
                <a:spcPct val="55000"/>
              </a:lnSpc>
              <a:spcBef>
                <a:spcPct val="40000"/>
              </a:spcBef>
              <a:buSzPct val="100000"/>
              <a:buNone/>
            </a:pPr>
            <a:endParaRPr lang="en-US" altLang="en-US" sz="2000" b="1" dirty="0">
              <a:solidFill>
                <a:srgbClr val="063DE8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 *p++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; 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=(*p++)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 *(p)++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;</a:t>
            </a: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x =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</a:t>
            </a:r>
            <a:r>
              <a:rPr lang="en-US" altLang="en-US" sz="2400" b="1" dirty="0">
                <a:solidFill>
                  <a:srgbClr val="063DE8"/>
                </a:solidFill>
                <a:latin typeface="Courier" pitchFamily="2" charset="0"/>
                <a:ea typeface="宋体" panose="02010600030101010101" pitchFamily="2" charset="-122"/>
              </a:rPr>
              <a:t>*(p++);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</a:t>
            </a:r>
          </a:p>
          <a:p>
            <a:pPr lvl="1">
              <a:lnSpc>
                <a:spcPct val="55000"/>
              </a:lnSpc>
              <a:spcBef>
                <a:spcPct val="40000"/>
              </a:spcBef>
              <a:buSzPct val="100000"/>
              <a:buFont typeface="Symbol" pitchFamily="2" charset="2"/>
              <a:buChar char="Þ"/>
            </a:pPr>
            <a:r>
              <a:rPr lang="en-US" altLang="en-US" sz="2000" b="1" dirty="0">
                <a:solidFill>
                  <a:srgbClr val="808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x = *p</a:t>
            </a:r>
            <a:r>
              <a:rPr lang="en-US" altLang="en-US" sz="2000" b="1" dirty="0">
                <a:solidFill>
                  <a:srgbClr val="063DE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; p =  p + 1;</a:t>
            </a:r>
          </a:p>
          <a:p>
            <a:pPr marL="354012" lvl="1" indent="0">
              <a:lnSpc>
                <a:spcPct val="55000"/>
              </a:lnSpc>
              <a:spcBef>
                <a:spcPct val="40000"/>
              </a:spcBef>
              <a:buSzPct val="100000"/>
              <a:buNone/>
            </a:pPr>
            <a:endParaRPr lang="en-US" altLang="en-US" sz="2000" b="1" dirty="0">
              <a:solidFill>
                <a:srgbClr val="FC0128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marL="0" indent="0">
              <a:lnSpc>
                <a:spcPct val="55000"/>
              </a:lnSpc>
              <a:spcBef>
                <a:spcPct val="65000"/>
              </a:spcBef>
              <a:buSzPct val="100000"/>
              <a:buNone/>
            </a:pPr>
            <a:r>
              <a:rPr lang="en-US" altLang="en-US" sz="2400" b="1" dirty="0">
                <a:solidFill>
                  <a:srgbClr val="800080"/>
                </a:solidFill>
                <a:latin typeface="Courier" pitchFamily="2" charset="0"/>
                <a:ea typeface="宋体" panose="02010600030101010101" pitchFamily="2" charset="-122"/>
              </a:rPr>
              <a:t>x = *++p;</a:t>
            </a:r>
            <a:r>
              <a:rPr lang="en-US" altLang="en-US" sz="2400" b="1" dirty="0">
                <a:solidFill>
                  <a:srgbClr val="000000"/>
                </a:solidFill>
                <a:latin typeface="Helvetica" pitchFamily="2" charset="0"/>
                <a:ea typeface="宋体" panose="02010600030101010101" pitchFamily="2" charset="-122"/>
              </a:rPr>
              <a:t>  </a:t>
            </a:r>
          </a:p>
          <a:p>
            <a:pPr lvl="1">
              <a:lnSpc>
                <a:spcPct val="55000"/>
              </a:lnSpc>
              <a:spcBef>
                <a:spcPct val="40000"/>
              </a:spcBef>
              <a:buSzPct val="100000"/>
              <a:buFont typeface="Symbol" pitchFamily="2" charset="2"/>
              <a:buNone/>
            </a:pPr>
            <a:r>
              <a:rPr lang="en-US" altLang="en-US" sz="2000" b="1" dirty="0">
                <a:solidFill>
                  <a:srgbClr val="081D58"/>
                </a:solidFill>
                <a:latin typeface="Symbol" pitchFamily="2" charset="2"/>
                <a:ea typeface="宋体" panose="02010600030101010101" pitchFamily="2" charset="-122"/>
              </a:rPr>
              <a:t></a:t>
            </a:r>
            <a:r>
              <a:rPr lang="en-US" altLang="en-US" sz="2000" b="1" dirty="0">
                <a:solidFill>
                  <a:srgbClr val="80008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p = p + 1 ; </a:t>
            </a:r>
            <a:r>
              <a:rPr lang="en-US" altLang="en-US" sz="2000" b="1" dirty="0">
                <a:solidFill>
                  <a:srgbClr val="0D407F"/>
                </a:solidFill>
                <a:latin typeface="Helvetica" pitchFamily="2" charset="0"/>
                <a:ea typeface="宋体" panose="02010600030101010101" pitchFamily="2" charset="-122"/>
              </a:rPr>
              <a:t> </a:t>
            </a:r>
            <a:r>
              <a:rPr lang="en-US" altLang="en-US" sz="2000" b="1" dirty="0">
                <a:solidFill>
                  <a:srgbClr val="808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x = *p</a:t>
            </a:r>
            <a:r>
              <a:rPr lang="en-US" altLang="en-US" sz="2000" b="1" dirty="0">
                <a:solidFill>
                  <a:srgbClr val="063DE8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;</a:t>
            </a:r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8471B9-A331-944C-8A8A-052ACA5F2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212" y="75565"/>
            <a:ext cx="10515600" cy="715294"/>
          </a:xfrm>
        </p:spPr>
        <p:txBody>
          <a:bodyPr/>
          <a:lstStyle/>
          <a:p>
            <a:r>
              <a:rPr lang="en-US" dirty="0"/>
              <a:t>Pointer Practice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E83AE-57FD-404A-A141-0AB53440E4A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69493" y="671717"/>
            <a:ext cx="6822507" cy="3204039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C00D33B-9F46-B2BB-D6DD-DB11F3FD2881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3293454"/>
              </p:ext>
            </p:extLst>
          </p:nvPr>
        </p:nvGraphicFramePr>
        <p:xfrm>
          <a:off x="5369493" y="3994176"/>
          <a:ext cx="6509354" cy="275265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56905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1290317">
                  <a:extLst>
                    <a:ext uri="{9D8B030D-6E8A-4147-A177-3AD203B41FA5}">
                      <a16:colId xmlns:a16="http://schemas.microsoft.com/office/drawing/2014/main" val="1740525454"/>
                    </a:ext>
                  </a:extLst>
                </a:gridCol>
                <a:gridCol w="4362132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</a:tblGrid>
              <a:tr h="37654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common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Alternate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*p++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*(p++)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</a:t>
                      </a:r>
                      <a:r>
                        <a:rPr lang="en-US" sz="1400" b="0" dirty="0">
                          <a:solidFill>
                            <a:srgbClr val="FF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then increment pointer p to next element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43509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(*p)++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accent6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</a:t>
                      </a:r>
                      <a:r>
                        <a:rPr lang="en-US" sz="1400" b="0" dirty="0">
                          <a:solidFill>
                            <a:srgbClr val="FF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; then increment the object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*++p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*(++p)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Increment pointer p first to the next element; 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the incremented pointer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950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++*p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++(*p)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incremented value of the object that p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324311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E4E5A90-6F46-A71F-583C-82FD26BDCDA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618530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F66E0-2279-2242-A469-0B44C7057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0"/>
            <a:ext cx="10515600" cy="548640"/>
          </a:xfrm>
        </p:spPr>
        <p:txBody>
          <a:bodyPr/>
          <a:lstStyle/>
          <a:p>
            <a:r>
              <a:rPr lang="en-US" dirty="0"/>
              <a:t>Using and Freeing Heap Memory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25BB1-784F-A744-ADDF-15F8BD3C74B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7375" y="548640"/>
            <a:ext cx="11466802" cy="3012246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(void *p)</a:t>
            </a:r>
          </a:p>
          <a:p>
            <a:pPr lvl="1"/>
            <a:r>
              <a:rPr lang="en-US" sz="2200" dirty="0"/>
              <a:t>Deallocates the whole block pointed to by 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2200" dirty="0"/>
              <a:t> to the pool of available memory</a:t>
            </a:r>
          </a:p>
          <a:p>
            <a:pPr lvl="1"/>
            <a:r>
              <a:rPr lang="en-US" sz="2200" dirty="0"/>
              <a:t>Freed memory is used in future allocation (expect the contents to change after freed)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</a:rPr>
              <a:t>Pointer </a:t>
            </a:r>
            <a:r>
              <a:rPr lang="en-US" sz="2200" b="1" dirty="0">
                <a:solidFill>
                  <a:schemeClr val="accent1"/>
                </a:solidFill>
                <a:latin typeface="Courier New" pitchFamily="49" charset="0"/>
                <a:cs typeface="Courier New" pitchFamily="49" charset="0"/>
              </a:rPr>
              <a:t>p</a:t>
            </a:r>
            <a:r>
              <a:rPr lang="en-US" sz="2200" dirty="0">
                <a:solidFill>
                  <a:schemeClr val="accent1"/>
                </a:solidFill>
              </a:rPr>
              <a:t> must be the same address as </a:t>
            </a:r>
            <a:r>
              <a:rPr lang="en-US" sz="2200" i="1" dirty="0">
                <a:solidFill>
                  <a:srgbClr val="FF0000"/>
                </a:solidFill>
              </a:rPr>
              <a:t>originally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i="1" dirty="0">
                <a:solidFill>
                  <a:srgbClr val="FF0000"/>
                </a:solidFill>
              </a:rPr>
              <a:t>returned</a:t>
            </a:r>
            <a:r>
              <a:rPr lang="en-US" sz="2200" dirty="0">
                <a:solidFill>
                  <a:srgbClr val="FF0000"/>
                </a:solidFill>
              </a:rPr>
              <a:t> </a:t>
            </a:r>
            <a:r>
              <a:rPr lang="en-US" sz="2200" dirty="0">
                <a:solidFill>
                  <a:schemeClr val="accent1"/>
                </a:solidFill>
              </a:rPr>
              <a:t>by one of the heap allocation routines 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malloc(),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(),</a:t>
            </a:r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realloc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sz="2200" dirty="0"/>
          </a:p>
          <a:p>
            <a:pPr lvl="1"/>
            <a:r>
              <a:rPr lang="en-US" sz="2200" dirty="0"/>
              <a:t>Pointer argument to free() is not changed by the call to free()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Defensive programming</a:t>
            </a:r>
            <a:r>
              <a:rPr lang="en-US" sz="2400" dirty="0"/>
              <a:t>: </a:t>
            </a:r>
            <a:r>
              <a:rPr lang="en-US" sz="2400" dirty="0">
                <a:solidFill>
                  <a:srgbClr val="F3753F"/>
                </a:solidFill>
              </a:rPr>
              <a:t>set the pointer to NULL </a:t>
            </a:r>
            <a:r>
              <a:rPr lang="en-US" sz="2400" dirty="0">
                <a:solidFill>
                  <a:schemeClr val="accent1"/>
                </a:solidFill>
              </a:rPr>
              <a:t>after passing it to free()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B56E4DD-8A0B-EB47-B500-9EBDBAB94A9E}"/>
              </a:ext>
            </a:extLst>
          </p:cNvPr>
          <p:cNvSpPr/>
          <p:nvPr/>
        </p:nvSpPr>
        <p:spPr bwMode="auto">
          <a:xfrm>
            <a:off x="1320817" y="3560886"/>
            <a:ext cx="9244964" cy="326207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#define COLCNT 1024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getbuf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(COLCNT);     // do not lose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!, memory leak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+ COLCNT;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while 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endptr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++ = 'a';     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fill each array element with 'a'</a:t>
            </a:r>
          </a:p>
          <a:p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free(</a:t>
            </a:r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          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returns memory to the heap</a:t>
            </a:r>
          </a:p>
          <a:p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NULL;         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set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bufptr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to NULL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282DE3-F422-354E-996B-826D5253BAFB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920728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 animBg="1"/>
      <p:bldP spid="4" grpId="0" animBg="1"/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D0DE2-D062-7648-9E80-7D7E4C2A9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069" y="32742"/>
            <a:ext cx="10515600" cy="549819"/>
          </a:xfrm>
        </p:spPr>
        <p:txBody>
          <a:bodyPr/>
          <a:lstStyle/>
          <a:p>
            <a:r>
              <a:rPr lang="en-US" dirty="0"/>
              <a:t>Mis-Use of Free()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066F3-4D62-5D43-AD2F-6F75516C68D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041447" y="582561"/>
            <a:ext cx="10420637" cy="2069199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Call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free() </a:t>
            </a:r>
            <a:r>
              <a:rPr lang="en-US" dirty="0"/>
              <a:t>only with only the same memory returned from the heap</a:t>
            </a:r>
          </a:p>
          <a:p>
            <a:pPr lvl="1"/>
            <a:r>
              <a:rPr lang="en-US" dirty="0"/>
              <a:t>It is NOT an error to pass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free() </a:t>
            </a:r>
            <a:r>
              <a:rPr lang="en-US" dirty="0"/>
              <a:t>a pointer to NULL</a:t>
            </a:r>
          </a:p>
          <a:p>
            <a:r>
              <a:rPr lang="en-US" dirty="0"/>
              <a:t>Continuing to write to memory after you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free() it </a:t>
            </a:r>
            <a:r>
              <a:rPr lang="en-US" dirty="0"/>
              <a:t>is likely to corrupt the heap or return changed values</a:t>
            </a:r>
          </a:p>
          <a:p>
            <a:pPr lvl="1"/>
            <a:r>
              <a:rPr lang="en-US" dirty="0"/>
              <a:t>Later calls to heap routines (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malloc(),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realloc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en-US" dirty="0"/>
              <a:t>may fail or seg fault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B22EA3A-DED9-6849-8D9D-C083654AF3EF}"/>
              </a:ext>
            </a:extLst>
          </p:cNvPr>
          <p:cNvSpPr/>
          <p:nvPr/>
        </p:nvSpPr>
        <p:spPr bwMode="auto">
          <a:xfrm>
            <a:off x="1899433" y="2705077"/>
            <a:ext cx="8240246" cy="199524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*bytes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(1024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(*bytes));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"cse30"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      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some code */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free(bytes + 5); 	// not ok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free(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not memory on the heap */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457BFA3-1B22-6E47-8A12-C3C3DDDB1B3F}"/>
              </a:ext>
            </a:extLst>
          </p:cNvPr>
          <p:cNvSpPr/>
          <p:nvPr/>
        </p:nvSpPr>
        <p:spPr bwMode="auto">
          <a:xfrm>
            <a:off x="1899432" y="4767812"/>
            <a:ext cx="8240247" cy="1995249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*bytes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(1024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(*bytes));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some code */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bytes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	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(bytes, "cse30");   // INVALID! used after free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456256-74C8-CF45-9274-FA461B8A56B9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52998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78AD-F69C-F347-9A56-A06C4A90D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484" y="141110"/>
            <a:ext cx="10515600" cy="494510"/>
          </a:xfrm>
        </p:spPr>
        <p:txBody>
          <a:bodyPr/>
          <a:lstStyle/>
          <a:p>
            <a:r>
              <a:rPr lang="en-US" dirty="0"/>
              <a:t>Heap Memory "Leaks"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024CE-72FC-F748-A395-0513FB18762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53765" y="758865"/>
            <a:ext cx="11674014" cy="551783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accent1"/>
                </a:solidFill>
              </a:rPr>
              <a:t>memory leak </a:t>
            </a:r>
            <a:r>
              <a:rPr lang="en-US" dirty="0"/>
              <a:t>is when you </a:t>
            </a:r>
            <a:r>
              <a:rPr lang="en-US" b="1" dirty="0">
                <a:solidFill>
                  <a:schemeClr val="accent1"/>
                </a:solidFill>
              </a:rPr>
              <a:t>allocate memory </a:t>
            </a:r>
            <a:r>
              <a:rPr lang="en-US" dirty="0">
                <a:solidFill>
                  <a:schemeClr val="accent1"/>
                </a:solidFill>
              </a:rPr>
              <a:t>on the heap, </a:t>
            </a:r>
            <a:r>
              <a:rPr lang="en-US" b="1" dirty="0">
                <a:solidFill>
                  <a:schemeClr val="accent1"/>
                </a:solidFill>
              </a:rPr>
              <a:t>but never free it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sz="3200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r>
              <a:rPr lang="en-US" dirty="0"/>
              <a:t>Your </a:t>
            </a:r>
            <a:r>
              <a:rPr lang="en-US" dirty="0">
                <a:solidFill>
                  <a:srgbClr val="0070C0"/>
                </a:solidFill>
              </a:rPr>
              <a:t>program is responsible for cleaning up any memory it allocates </a:t>
            </a:r>
            <a:r>
              <a:rPr lang="en-US" dirty="0"/>
              <a:t>but no longer needs</a:t>
            </a:r>
          </a:p>
          <a:p>
            <a:pPr lvl="1"/>
            <a:r>
              <a:rPr lang="en-US" dirty="0"/>
              <a:t> If you keep allocating memory, you may run out of memory in the heap!</a:t>
            </a:r>
          </a:p>
          <a:p>
            <a:r>
              <a:rPr lang="en-US" dirty="0">
                <a:solidFill>
                  <a:srgbClr val="0070C0"/>
                </a:solidFill>
              </a:rPr>
              <a:t>Memory leaks </a:t>
            </a:r>
            <a:r>
              <a:rPr lang="en-US" dirty="0"/>
              <a:t>may cause </a:t>
            </a:r>
            <a:r>
              <a:rPr lang="en-US" dirty="0">
                <a:solidFill>
                  <a:srgbClr val="C00000"/>
                </a:solidFill>
              </a:rPr>
              <a:t>long running programs to fault </a:t>
            </a:r>
            <a:r>
              <a:rPr lang="en-US" dirty="0"/>
              <a:t>when they </a:t>
            </a:r>
            <a:r>
              <a:rPr lang="en-US" dirty="0">
                <a:solidFill>
                  <a:srgbClr val="F3753F"/>
                </a:solidFill>
              </a:rPr>
              <a:t>exhaust OS memory limits</a:t>
            </a:r>
          </a:p>
          <a:p>
            <a:pPr lvl="1"/>
            <a:r>
              <a:rPr lang="en-US" dirty="0"/>
              <a:t>Make sure you </a:t>
            </a:r>
            <a:r>
              <a:rPr lang="en-US" dirty="0">
                <a:solidFill>
                  <a:srgbClr val="0070C0"/>
                </a:solidFill>
              </a:rPr>
              <a:t>free memory when you no longer need it</a:t>
            </a:r>
          </a:p>
          <a:p>
            <a:r>
              <a:rPr lang="en-US" dirty="0" err="1">
                <a:solidFill>
                  <a:srgbClr val="F37440"/>
                </a:solidFill>
              </a:rPr>
              <a:t>Valgrind</a:t>
            </a:r>
            <a:r>
              <a:rPr lang="en-US" dirty="0"/>
              <a:t> is a tool for finding memory leaks (not pre-installed in all </a:t>
            </a:r>
            <a:r>
              <a:rPr lang="en-US" dirty="0" err="1"/>
              <a:t>linux</a:t>
            </a:r>
            <a:r>
              <a:rPr lang="en-US" dirty="0"/>
              <a:t> distributions though!)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7C2387D-33E2-254E-B2CD-DB930E5F31DF}"/>
              </a:ext>
            </a:extLst>
          </p:cNvPr>
          <p:cNvSpPr/>
          <p:nvPr/>
        </p:nvSpPr>
        <p:spPr bwMode="auto">
          <a:xfrm>
            <a:off x="1410969" y="1312734"/>
            <a:ext cx="9370059" cy="2628662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</a:p>
          <a:p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leaky_memory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(void)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char *bytes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(BLKSZ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(*bytes));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code that never passes the pointer in bytes to anything */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return;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70A1E3-9838-1C40-85DE-5373B486EFE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374807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 animBg="1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78AD-F69C-F347-9A56-A06C4A90D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90" y="254724"/>
            <a:ext cx="10515600" cy="547191"/>
          </a:xfrm>
        </p:spPr>
        <p:txBody>
          <a:bodyPr/>
          <a:lstStyle/>
          <a:p>
            <a:r>
              <a:rPr lang="en-US" dirty="0"/>
              <a:t>More Dangling Pointers: Reusing "freed"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024CE-72FC-F748-A395-0513FB18762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51898" y="997639"/>
            <a:ext cx="11623542" cy="5332041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>
                <a:solidFill>
                  <a:srgbClr val="0070C0"/>
                </a:solidFill>
              </a:rPr>
              <a:t>When a pointer points to a memory location that is no longer “valid”</a:t>
            </a:r>
          </a:p>
          <a:p>
            <a:r>
              <a:rPr lang="en-US" sz="2200" dirty="0"/>
              <a:t>Really hard to debug as the use of the return pointers may not generate a seg fault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dangling_freed_heap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0070C0"/>
                </a:solidFill>
                <a:cs typeface="Consolas" panose="020B0609020204030204" pitchFamily="49" charset="0"/>
              </a:rPr>
              <a:t>type code </a:t>
            </a:r>
            <a:r>
              <a:rPr lang="en-US" sz="2200" dirty="0"/>
              <a:t>often causes the allocators (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malloc()</a:t>
            </a:r>
            <a:r>
              <a:rPr lang="en-US" sz="2200" dirty="0"/>
              <a:t>and friends) to </a:t>
            </a:r>
            <a:r>
              <a:rPr lang="en-US" sz="2200" b="1" dirty="0">
                <a:solidFill>
                  <a:srgbClr val="0070C0"/>
                </a:solidFill>
              </a:rPr>
              <a:t>seg fault</a:t>
            </a:r>
          </a:p>
          <a:p>
            <a:pPr lvl="1"/>
            <a:r>
              <a:rPr lang="en-US" sz="2200" dirty="0"/>
              <a:t>Because it corrupts data structures the heap code uses to manage the memory pool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7C2387D-33E2-254E-B2CD-DB930E5F31DF}"/>
              </a:ext>
            </a:extLst>
          </p:cNvPr>
          <p:cNvSpPr/>
          <p:nvPr/>
        </p:nvSpPr>
        <p:spPr bwMode="auto">
          <a:xfrm>
            <a:off x="2012969" y="2194898"/>
            <a:ext cx="7039591" cy="231195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dangling_freed_heap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(void)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char *buff =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(BLKSZ *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(*buff));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…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free(buff);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buff;</a:t>
            </a:r>
          </a:p>
          <a:p>
            <a:r>
              <a:rPr lang="en-US" sz="20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5CEA7D-F7E9-674A-BDE0-8A60A5250B4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74181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 animBg="1"/>
      <p:bldP spid="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6C5B9-0D51-CE1C-4465-21E2662A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strdup</a:t>
            </a:r>
            <a:r>
              <a:rPr lang="en-US" dirty="0"/>
              <a:t>(): Allocate Space and Copy a String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AC11A4-B8AF-F42D-686D-F1FF83C54F39}"/>
              </a:ext>
            </a:extLst>
          </p:cNvPr>
          <p:cNvSpPr txBox="1"/>
          <p:nvPr/>
        </p:nvSpPr>
        <p:spPr>
          <a:xfrm>
            <a:off x="1288110" y="1523059"/>
            <a:ext cx="10034547" cy="38625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solidFill>
                  <a:schemeClr val="tx2"/>
                </a:solidFill>
              </a:rPr>
              <a:t> is a function that returns a </a:t>
            </a:r>
            <a:r>
              <a:rPr lang="en-US" sz="2400" b="1" dirty="0">
                <a:solidFill>
                  <a:schemeClr val="tx2"/>
                </a:solidFill>
              </a:rPr>
              <a:t>null-terminated</a:t>
            </a:r>
            <a:r>
              <a:rPr lang="en-US" sz="2400" dirty="0">
                <a:solidFill>
                  <a:schemeClr val="tx2"/>
                </a:solidFill>
              </a:rPr>
              <a:t>, heap-allocated string copy of the provided text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Alternative: </a:t>
            </a:r>
            <a:r>
              <a:rPr lang="en-US" sz="2400" b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400" dirty="0">
                <a:solidFill>
                  <a:schemeClr val="tx2"/>
                </a:solidFill>
              </a:rPr>
              <a:t> and copy the string 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*str = 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"Hello, world!"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4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str[0] = </a:t>
            </a:r>
            <a:r>
              <a:rPr lang="en-US" sz="2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'h'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sz="2400" dirty="0">
              <a:solidFill>
                <a:srgbClr val="F3744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free(str);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3744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 = NULL;</a:t>
            </a:r>
          </a:p>
        </p:txBody>
      </p:sp>
    </p:spTree>
    <p:extLst>
      <p:ext uri="{BB962C8B-B14F-4D97-AF65-F5344CB8AC3E}">
        <p14:creationId xmlns:p14="http://schemas.microsoft.com/office/powerpoint/2010/main" val="37740821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16FD5-965D-9540-9674-F38F9A95E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76967"/>
            <a:ext cx="10515600" cy="494856"/>
          </a:xfrm>
        </p:spPr>
        <p:txBody>
          <a:bodyPr/>
          <a:lstStyle/>
          <a:p>
            <a:r>
              <a:rPr lang="en-US" dirty="0" err="1"/>
              <a:t>Calloc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C1C5D-9D8C-AC41-8BD9-65A684591F7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97305" y="565496"/>
            <a:ext cx="11363426" cy="618133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elementCnt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2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elementSize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/>
              <a:t>variant of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malloc()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/>
              <a:t>but </a:t>
            </a:r>
            <a:r>
              <a:rPr lang="en-US" sz="2200" dirty="0">
                <a:solidFill>
                  <a:srgbClr val="0070C0"/>
                </a:solidFill>
              </a:rPr>
              <a:t>zeros out </a:t>
            </a:r>
            <a:r>
              <a:rPr lang="en-US" sz="2200" dirty="0"/>
              <a:t>every byte of memory </a:t>
            </a:r>
            <a:r>
              <a:rPr lang="en-US" sz="2200" dirty="0">
                <a:solidFill>
                  <a:srgbClr val="0070C0"/>
                </a:solidFill>
              </a:rPr>
              <a:t>before</a:t>
            </a:r>
            <a:r>
              <a:rPr lang="en-US" sz="2200" dirty="0"/>
              <a:t> returning a pointer to it </a:t>
            </a:r>
            <a:r>
              <a:rPr lang="en-US" sz="2200" dirty="0">
                <a:solidFill>
                  <a:srgbClr val="FF0000"/>
                </a:solidFill>
              </a:rPr>
              <a:t>(so this has a runtime cost!)</a:t>
            </a:r>
            <a:endParaRPr lang="en-US" sz="2200" b="1" dirty="0">
              <a:solidFill>
                <a:srgbClr val="FF0000"/>
              </a:solidFill>
            </a:endParaRPr>
          </a:p>
          <a:p>
            <a:pPr lvl="1"/>
            <a:r>
              <a:rPr lang="en-US" sz="2200" dirty="0">
                <a:solidFill>
                  <a:srgbClr val="FF0000"/>
                </a:solidFill>
              </a:rPr>
              <a:t>First parameter </a:t>
            </a:r>
            <a:r>
              <a:rPr lang="en-US" sz="2200" dirty="0"/>
              <a:t>is the number of elements you would like to allocate space for</a:t>
            </a:r>
          </a:p>
          <a:p>
            <a:pPr lvl="1"/>
            <a:r>
              <a:rPr lang="en-US" sz="2200" dirty="0">
                <a:solidFill>
                  <a:srgbClr val="00B050"/>
                </a:solidFill>
              </a:rPr>
              <a:t>Second parameter </a:t>
            </a:r>
            <a:r>
              <a:rPr lang="en-US" sz="2200" dirty="0"/>
              <a:t>is the size of each element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  <a:p>
            <a:r>
              <a:rPr lang="en-US" sz="2200" dirty="0"/>
              <a:t>Originally designed to allocate arrays but works for any memory allocation  </a:t>
            </a:r>
          </a:p>
          <a:p>
            <a:pPr lvl="1"/>
            <a:r>
              <a:rPr lang="en-US" sz="2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200" dirty="0">
                <a:solidFill>
                  <a:srgbClr val="0070C0"/>
                </a:solidFill>
              </a:rPr>
              <a:t>multiplies the two parameters together for the total size</a:t>
            </a:r>
          </a:p>
          <a:p>
            <a:r>
              <a:rPr lang="en-US" sz="2200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calloc</a:t>
            </a:r>
            <a:r>
              <a:rPr lang="en-US" sz="22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2200" dirty="0">
                <a:solidFill>
                  <a:srgbClr val="0070C0"/>
                </a:solidFill>
              </a:rPr>
              <a:t>is more expensive at runtime </a:t>
            </a:r>
            <a:r>
              <a:rPr lang="en-US" sz="2200" dirty="0"/>
              <a:t>(uses both </a:t>
            </a:r>
            <a:r>
              <a:rPr lang="en-US" sz="2200" dirty="0" err="1"/>
              <a:t>cpu</a:t>
            </a:r>
            <a:r>
              <a:rPr lang="en-US" sz="2200" dirty="0"/>
              <a:t> and memory bandwidth) than </a:t>
            </a:r>
            <a:r>
              <a:rPr lang="en-US" sz="2200" b="1" dirty="0">
                <a:latin typeface="Courier New" panose="02070309020205020404" pitchFamily="49" charset="0"/>
                <a:cs typeface="Courier New" panose="02070309020205020404" pitchFamily="49" charset="0"/>
              </a:rPr>
              <a:t>malloc() </a:t>
            </a:r>
            <a:r>
              <a:rPr lang="en-US" sz="2200" dirty="0"/>
              <a:t>because it must zero out memory it allocates at runtime</a:t>
            </a:r>
          </a:p>
          <a:p>
            <a:r>
              <a:rPr lang="en-US" sz="2200" dirty="0">
                <a:solidFill>
                  <a:schemeClr val="tx2"/>
                </a:solidFill>
              </a:rPr>
              <a:t>Use</a:t>
            </a:r>
            <a:r>
              <a:rPr lang="en-US" sz="22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>
                <a:solidFill>
                  <a:srgbClr val="2C895B"/>
                </a:solidFill>
              </a:rPr>
              <a:t>only when you need the buffer</a:t>
            </a:r>
            <a:r>
              <a:rPr lang="en-US" sz="2200" dirty="0">
                <a:solidFill>
                  <a:schemeClr val="tx2"/>
                </a:solidFill>
              </a:rPr>
              <a:t> to be </a:t>
            </a:r>
            <a:r>
              <a:rPr lang="en-US" sz="2200" dirty="0">
                <a:solidFill>
                  <a:srgbClr val="0070C0"/>
                </a:solidFill>
              </a:rPr>
              <a:t>zero filled </a:t>
            </a:r>
            <a:r>
              <a:rPr lang="en-US" sz="2200" dirty="0">
                <a:solidFill>
                  <a:srgbClr val="FF0000"/>
                </a:solidFill>
              </a:rPr>
              <a:t>prior to FIRST use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07857D3-92C2-3E48-8A18-05781EAFB13E}"/>
              </a:ext>
            </a:extLst>
          </p:cNvPr>
          <p:cNvSpPr/>
          <p:nvPr/>
        </p:nvSpPr>
        <p:spPr bwMode="auto">
          <a:xfrm>
            <a:off x="1949956" y="2851596"/>
            <a:ext cx="7991087" cy="149692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allocate 10-element array of pointers to char, zero filled</a:t>
            </a:r>
          </a:p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**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0066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  <a:endParaRPr lang="en-US" dirty="0">
              <a:solidFill>
                <a:srgbClr val="E2661A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E266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dirty="0">
                <a:solidFill>
                  <a:srgbClr val="00CC9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handle the error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20F6DE-49F7-9746-BAB7-2A6108CBB7F6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002194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4" grpId="0" animBg="1"/>
      <p:bldP spid="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3575D-B4A7-41BD-205D-0817510B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44544"/>
          </a:xfrm>
        </p:spPr>
        <p:txBody>
          <a:bodyPr/>
          <a:lstStyle/>
          <a:p>
            <a:r>
              <a:rPr lang="en-US" dirty="0" err="1"/>
              <a:t>Realloc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72C54-4F7E-1F51-91F8-32E0DD1E696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994705" y="564543"/>
            <a:ext cx="10403211" cy="2825452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dirty="0"/>
          </a:p>
          <a:p>
            <a:r>
              <a:rPr lang="en-US" b="1" dirty="0" err="1"/>
              <a:t>realloc</a:t>
            </a:r>
            <a:r>
              <a:rPr lang="en-US" dirty="0"/>
              <a:t> function takes an existing allocation pointer and enlarges to a new requested size, It returns the new pointer (may be same or different address)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If a new buffer, </a:t>
            </a:r>
            <a:r>
              <a:rPr lang="en-US" dirty="0" err="1">
                <a:solidFill>
                  <a:srgbClr val="FF0000"/>
                </a:solidFill>
              </a:rPr>
              <a:t>ptr</a:t>
            </a:r>
            <a:r>
              <a:rPr lang="en-US" dirty="0">
                <a:solidFill>
                  <a:srgbClr val="FF0000"/>
                </a:solidFill>
              </a:rPr>
              <a:t> is no longer valid!</a:t>
            </a:r>
          </a:p>
          <a:p>
            <a:r>
              <a:rPr lang="en-US" dirty="0" err="1"/>
              <a:t>realloc</a:t>
            </a:r>
            <a:r>
              <a:rPr lang="en-US" dirty="0"/>
              <a:t>() only accepts pointers that were previously returned my malloc etc.</a:t>
            </a:r>
          </a:p>
          <a:p>
            <a:r>
              <a:rPr lang="en-US" dirty="0"/>
              <a:t>Make sure to not lose original pointer if </a:t>
            </a:r>
            <a:r>
              <a:rPr lang="en-US" dirty="0" err="1"/>
              <a:t>realloc</a:t>
            </a:r>
            <a:r>
              <a:rPr lang="en-US" dirty="0"/>
              <a:t>() fails (</a:t>
            </a:r>
            <a:r>
              <a:rPr lang="en-US" dirty="0" err="1"/>
              <a:t>newstr</a:t>
            </a:r>
            <a:r>
              <a:rPr lang="en-US" dirty="0"/>
              <a:t> versus str) </a:t>
            </a:r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1738271-616F-A127-3351-F5528BB9E103}"/>
              </a:ext>
            </a:extLst>
          </p:cNvPr>
          <p:cNvSpPr/>
          <p:nvPr/>
        </p:nvSpPr>
        <p:spPr bwMode="auto">
          <a:xfrm>
            <a:off x="1770490" y="3468006"/>
            <a:ext cx="8651019" cy="3159846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*str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("Hello");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*addition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 " World!\n";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strlen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(addition) + 1)) != NULL) {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addition);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("%s",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newstr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else 		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failed so free </a:t>
            </a:r>
            <a:r>
              <a:rPr lang="en-US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orig</a:t>
            </a:r>
            <a:r>
              <a:rPr lang="en-US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buffer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</p:txBody>
      </p:sp>
    </p:spTree>
    <p:extLst>
      <p:ext uri="{BB962C8B-B14F-4D97-AF65-F5344CB8AC3E}">
        <p14:creationId xmlns:p14="http://schemas.microsoft.com/office/powerpoint/2010/main" val="288136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3D3B9-A1CE-A763-85BF-4D4F9939D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482" y="37845"/>
            <a:ext cx="10515600" cy="715294"/>
          </a:xfrm>
        </p:spPr>
        <p:txBody>
          <a:bodyPr/>
          <a:lstStyle/>
          <a:p>
            <a:r>
              <a:rPr lang="en-US" dirty="0"/>
              <a:t>Heap Allocation Routine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40FF6-904B-8121-0BA0-873040B09DC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5295" y="3065491"/>
            <a:ext cx="5007082" cy="3397017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dirty="0"/>
              <a:t>Heap </a:t>
            </a:r>
            <a:r>
              <a:rPr lang="en-US" b="1" dirty="0"/>
              <a:t>memory allocation</a:t>
            </a:r>
            <a:r>
              <a:rPr lang="en-US" dirty="0"/>
              <a:t> guarantee: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NULL</a:t>
            </a:r>
            <a:r>
              <a:rPr lang="en-US" dirty="0"/>
              <a:t> on failure, so check return value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Memory is returned is contiguous</a:t>
            </a:r>
          </a:p>
          <a:p>
            <a:r>
              <a:rPr lang="en-US" dirty="0"/>
              <a:t>it is not recycled unless you call free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/>
              <a:t> preserves existing data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dirty="0"/>
              <a:t> zero-initializes bytes,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dirty="0"/>
              <a:t> and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/>
              <a:t> do not 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B153D6-81D5-FC7B-907E-1E19B9466EA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096000" y="3065491"/>
            <a:ext cx="5007082" cy="3192221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/>
              <a:t>Undefined behavior</a:t>
            </a:r>
            <a:r>
              <a:rPr lang="en-US" dirty="0"/>
              <a:t> occurs: </a:t>
            </a:r>
          </a:p>
          <a:p>
            <a:r>
              <a:rPr lang="en-US" dirty="0"/>
              <a:t>If you overflow (i.e., you access beyond bytes allocated) </a:t>
            </a:r>
          </a:p>
          <a:p>
            <a:r>
              <a:rPr lang="en-US" dirty="0"/>
              <a:t>If you use after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/>
              <a:t>, or if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/>
              <a:t> is called twice on a location </a:t>
            </a:r>
          </a:p>
          <a:p>
            <a:r>
              <a:rPr lang="en-US" dirty="0"/>
              <a:t>If you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dirty="0"/>
              <a:t>/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dirty="0"/>
              <a:t> non-heap address </a:t>
            </a:r>
          </a:p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4FD71F-386F-E2A1-7A7D-53DA7A909484}"/>
              </a:ext>
            </a:extLst>
          </p:cNvPr>
          <p:cNvSpPr txBox="1">
            <a:spLocks/>
          </p:cNvSpPr>
          <p:nvPr/>
        </p:nvSpPr>
        <p:spPr bwMode="auto">
          <a:xfrm>
            <a:off x="2131594" y="998516"/>
            <a:ext cx="7277101" cy="18215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malloc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calloc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nmemb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realloc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strdup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free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4802650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986B24-6C6F-7140-8F75-444C14383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21" y="119999"/>
            <a:ext cx="10515600" cy="47178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PA5: </a:t>
            </a:r>
            <a:r>
              <a:rPr lang="en-US" dirty="0" err="1">
                <a:solidFill>
                  <a:srgbClr val="0070C0"/>
                </a:solidFill>
              </a:rPr>
              <a:t>getopt</a:t>
            </a:r>
            <a:r>
              <a:rPr lang="en-US" dirty="0">
                <a:solidFill>
                  <a:srgbClr val="0070C0"/>
                </a:solidFill>
              </a:rPr>
              <a:t>() usage- parsing command line Arguments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683495-AF52-3B44-9F7C-1A9221E5174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15182" y="1066473"/>
            <a:ext cx="11397203" cy="5422195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000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Option string describes the option flags. Two ways</a:t>
            </a:r>
          </a:p>
          <a:p>
            <a:pPr lvl="1"/>
            <a:r>
              <a:rPr lang="en-US" sz="2000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Single letter example: –x</a:t>
            </a:r>
          </a:p>
          <a:p>
            <a:pPr lvl="2"/>
            <a:r>
              <a:rPr lang="en-US" sz="2000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flag x is in the </a:t>
            </a:r>
            <a:r>
              <a:rPr lang="en-US" sz="2000" b="1" dirty="0" err="1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optstring</a:t>
            </a:r>
            <a:r>
              <a:rPr lang="en-US" sz="2000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("x")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Single letter followed by a Colon (</a:t>
            </a:r>
            <a:r>
              <a:rPr lang="en-US" sz="20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: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) example:  –f 33</a:t>
            </a:r>
          </a:p>
          <a:p>
            <a:pPr lvl="2"/>
            <a:r>
              <a:rPr lang="en-US" sz="2000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Flag f is in the </a:t>
            </a:r>
            <a:r>
              <a:rPr lang="en-US" sz="2000" b="1" dirty="0" err="1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optstring</a:t>
            </a:r>
            <a:r>
              <a:rPr lang="en-US" sz="2000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("f:")</a:t>
            </a:r>
            <a:endParaRPr lang="en-US" sz="2000" dirty="0">
              <a:solidFill>
                <a:schemeClr val="accent6"/>
              </a:solidFill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  <a:p>
            <a:pPr lvl="2"/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getopt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()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sets the </a:t>
            </a:r>
            <a:r>
              <a:rPr lang="en-US" sz="2000" b="1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global variable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optarg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(char *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optarg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to point at the argument to the flag </a:t>
            </a:r>
          </a:p>
          <a:p>
            <a:pPr lvl="2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"33" in this example</a:t>
            </a: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Call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getopt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in a loop; it returns the next option flag stored in an int</a:t>
            </a:r>
          </a:p>
          <a:p>
            <a:pPr marL="0" indent="0">
              <a:buNone/>
            </a:pP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Returns -1 if there are no options left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Returns a ‘?’ indicates flag is not specified (error) or the flag is specified but has a missing argument</a:t>
            </a:r>
          </a:p>
          <a:p>
            <a:pPr lvl="2"/>
            <a:r>
              <a:rPr lang="en-US" sz="2000" b="1" dirty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Global variable </a:t>
            </a:r>
            <a:r>
              <a:rPr lang="en-US" sz="2000" b="1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optopt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contains the flag that was detected, but is the cause for the error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When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getopt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finishes, </a:t>
            </a:r>
            <a:r>
              <a:rPr lang="en-US" sz="2000" b="1" dirty="0" err="1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optind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contains the index # into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argv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of the next non-flag argument to process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95EF41D-E7FA-EE4C-B739-CBDD681D2122}"/>
              </a:ext>
            </a:extLst>
          </p:cNvPr>
          <p:cNvSpPr/>
          <p:nvPr/>
        </p:nvSpPr>
        <p:spPr bwMode="auto">
          <a:xfrm>
            <a:off x="415181" y="603408"/>
            <a:ext cx="11155679" cy="380048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en-US" i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char *</a:t>
            </a:r>
            <a:r>
              <a:rPr lang="en-US" i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i="1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1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 char *</a:t>
            </a:r>
            <a:r>
              <a:rPr lang="en-US" i="1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optstring</a:t>
            </a:r>
            <a:r>
              <a:rPr lang="en-US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 / please see man 3 </a:t>
            </a:r>
            <a:r>
              <a:rPr lang="en-US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B5A1F3-F6A5-D04E-0A45-B88E3DAB02FD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C9C77C-EF7D-6ADB-DCC1-81A39B98EBA0}"/>
              </a:ext>
            </a:extLst>
          </p:cNvPr>
          <p:cNvSpPr txBox="1"/>
          <p:nvPr/>
        </p:nvSpPr>
        <p:spPr>
          <a:xfrm>
            <a:off x="5149795" y="4101019"/>
            <a:ext cx="5054589" cy="11695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opt;</a:t>
            </a:r>
          </a:p>
          <a:p>
            <a:r>
              <a:rPr lang="en-US" sz="1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((opt = </a:t>
            </a:r>
            <a:r>
              <a:rPr lang="en-US" sz="14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sz="1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"</a:t>
            </a:r>
            <a:r>
              <a:rPr lang="en-US" sz="14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xf</a:t>
            </a:r>
            <a:r>
              <a:rPr lang="en-US" sz="1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:")) != -1) {</a:t>
            </a:r>
          </a:p>
          <a:p>
            <a:r>
              <a:rPr lang="en-US" sz="1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switch (opt) {</a:t>
            </a:r>
          </a:p>
          <a:p>
            <a:r>
              <a:rPr lang="en-US" sz="1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case 'f':</a:t>
            </a:r>
          </a:p>
          <a:p>
            <a:r>
              <a:rPr lang="en-US" sz="1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14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("-f %s found\n", </a:t>
            </a:r>
            <a:r>
              <a:rPr lang="en-US" sz="14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optarg</a:t>
            </a:r>
            <a:r>
              <a:rPr lang="en-US" sz="14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6011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15" grpId="0"/>
      <p:bldP spid="7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9986B24-6C6F-7140-8F75-444C14383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22" y="-8462"/>
            <a:ext cx="3125481" cy="715294"/>
          </a:xfrm>
        </p:spPr>
        <p:txBody>
          <a:bodyPr/>
          <a:lstStyle/>
          <a:p>
            <a:r>
              <a:rPr lang="en-US" dirty="0" err="1">
                <a:solidFill>
                  <a:srgbClr val="0070C0"/>
                </a:solidFill>
              </a:rPr>
              <a:t>getopt</a:t>
            </a:r>
            <a:r>
              <a:rPr lang="en-US" dirty="0">
                <a:solidFill>
                  <a:srgbClr val="0070C0"/>
                </a:solidFill>
              </a:rPr>
              <a:t>() sample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6DE8B26-FC0F-BC4E-B065-DA98763119FC}"/>
              </a:ext>
            </a:extLst>
          </p:cNvPr>
          <p:cNvSpPr/>
          <p:nvPr/>
        </p:nvSpPr>
        <p:spPr bwMode="auto">
          <a:xfrm>
            <a:off x="4021398" y="59531"/>
            <a:ext cx="8123716" cy="5922407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unistd.h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 // other #includes not shown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main(int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char **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int opt;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while ((opt =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getopt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"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xf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:")) != -1) {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switch (opt) {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case 'x':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("-x flag found\n");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    break;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case 'f':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("-f %s found\n",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optarg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    break;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case '?':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    /* fall through */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default: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   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fprintf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(stderr, "Usage: %s [-x] -f datafile\n",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[0]);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    return EXIT_FAILURE;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}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}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for (int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optind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++)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[%d] is: %s\n",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]);  // additional </a:t>
            </a:r>
            <a:r>
              <a:rPr lang="en-US" sz="16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endParaRPr lang="en-US" sz="16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return EXIT_SUCCESS;</a:t>
            </a:r>
          </a:p>
          <a:p>
            <a:r>
              <a:rPr lang="en-US" sz="16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42E2CA-4EEC-BB81-7318-6C15935AB662}"/>
              </a:ext>
            </a:extLst>
          </p:cNvPr>
          <p:cNvSpPr txBox="1"/>
          <p:nvPr/>
        </p:nvSpPr>
        <p:spPr>
          <a:xfrm>
            <a:off x="11927778" y="64886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55F0D5C-A9E5-8982-DA93-A78A779DD1CE}"/>
              </a:ext>
            </a:extLst>
          </p:cNvPr>
          <p:cNvSpPr/>
          <p:nvPr/>
        </p:nvSpPr>
        <p:spPr bwMode="auto">
          <a:xfrm>
            <a:off x="134351" y="1233281"/>
            <a:ext cx="4315042" cy="408551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% ./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a.out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-x -f 33 1 2 3 4 5 6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-x flag found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-f 33 found</a:t>
            </a:r>
          </a:p>
          <a:p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[4] is: 1</a:t>
            </a:r>
          </a:p>
          <a:p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[5] is: 2</a:t>
            </a:r>
          </a:p>
          <a:p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[6] is: 3</a:t>
            </a:r>
          </a:p>
          <a:p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[7] is: 4</a:t>
            </a:r>
          </a:p>
          <a:p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[8] is: 5</a:t>
            </a:r>
          </a:p>
          <a:p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[9] is: 6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% ./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a.out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-x 1 2 3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-x flag found</a:t>
            </a:r>
          </a:p>
          <a:p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[2] is: 1</a:t>
            </a:r>
          </a:p>
          <a:p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[3] is: 2</a:t>
            </a:r>
          </a:p>
          <a:p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[4] is: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3D1AC9-989B-01B9-C9B1-B46F4645E2BC}"/>
              </a:ext>
            </a:extLst>
          </p:cNvPr>
          <p:cNvSpPr txBox="1"/>
          <p:nvPr/>
        </p:nvSpPr>
        <p:spPr>
          <a:xfrm>
            <a:off x="405516" y="5825522"/>
            <a:ext cx="5902578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% ./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a.out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-f  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./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a.out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option requires an argument -- f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Usage: ./</a:t>
            </a: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a.out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[-x] -f datafile</a:t>
            </a:r>
          </a:p>
        </p:txBody>
      </p:sp>
    </p:spTree>
    <p:extLst>
      <p:ext uri="{BB962C8B-B14F-4D97-AF65-F5344CB8AC3E}">
        <p14:creationId xmlns:p14="http://schemas.microsoft.com/office/powerpoint/2010/main" val="313977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6384A-B69B-6A43-AEBA-C45601029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57" y="158346"/>
            <a:ext cx="10515600" cy="496128"/>
          </a:xfrm>
        </p:spPr>
        <p:txBody>
          <a:bodyPr/>
          <a:lstStyle/>
          <a:p>
            <a:r>
              <a:rPr lang="en-US" dirty="0"/>
              <a:t>Example of a hard-to-understand pointer statement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1D28738-068D-B54D-9EA8-2F51F1A8712D}"/>
              </a:ext>
            </a:extLst>
          </p:cNvPr>
          <p:cNvSpPr/>
          <p:nvPr/>
        </p:nvSpPr>
        <p:spPr bwMode="auto">
          <a:xfrm>
            <a:off x="372857" y="1115145"/>
            <a:ext cx="5210240" cy="981410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array[] = {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 5, 7, 9, 11, 13};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array;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int x;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88EEF88-4552-184C-BC83-73D74ACA987D}"/>
              </a:ext>
            </a:extLst>
          </p:cNvPr>
          <p:cNvSpPr/>
          <p:nvPr/>
        </p:nvSpPr>
        <p:spPr bwMode="auto">
          <a:xfrm>
            <a:off x="750350" y="2940960"/>
            <a:ext cx="4455253" cy="482332"/>
          </a:xfrm>
          <a:prstGeom prst="roundRect">
            <a:avLst>
              <a:gd name="adj" fmla="val 15691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yuck!!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49FCF0-65BF-F74C-B6FD-507227BC6FF0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EE29AE7-9CB0-C91D-7F1A-24A8280FEB16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68861277"/>
              </p:ext>
            </p:extLst>
          </p:nvPr>
        </p:nvGraphicFramePr>
        <p:xfrm>
          <a:off x="5680756" y="994089"/>
          <a:ext cx="6247022" cy="275265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22371">
                  <a:extLst>
                    <a:ext uri="{9D8B030D-6E8A-4147-A177-3AD203B41FA5}">
                      <a16:colId xmlns:a16="http://schemas.microsoft.com/office/drawing/2014/main" val="2565008770"/>
                    </a:ext>
                  </a:extLst>
                </a:gridCol>
                <a:gridCol w="1238316">
                  <a:extLst>
                    <a:ext uri="{9D8B030D-6E8A-4147-A177-3AD203B41FA5}">
                      <a16:colId xmlns:a16="http://schemas.microsoft.com/office/drawing/2014/main" val="1740525454"/>
                    </a:ext>
                  </a:extLst>
                </a:gridCol>
                <a:gridCol w="4186335">
                  <a:extLst>
                    <a:ext uri="{9D8B030D-6E8A-4147-A177-3AD203B41FA5}">
                      <a16:colId xmlns:a16="http://schemas.microsoft.com/office/drawing/2014/main" val="3116180703"/>
                    </a:ext>
                  </a:extLst>
                </a:gridCol>
              </a:tblGrid>
              <a:tr h="376547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common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Alternate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Meaning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424562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*p++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*(p++)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then increment pointer p to next element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2363674"/>
                  </a:ext>
                </a:extLst>
              </a:tr>
              <a:tr h="43509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(*p)++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b="1" dirty="0">
                        <a:solidFill>
                          <a:schemeClr val="accent6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p points at; then increment the object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919584"/>
                  </a:ext>
                </a:extLst>
              </a:tr>
              <a:tr h="608268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*++p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*(++p)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Increment pointer p first to the next element; 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object that the incremented pointer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9504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++*p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6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++(*p)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The </a:t>
                      </a:r>
                      <a:r>
                        <a:rPr lang="en-US" sz="1400" b="0" dirty="0" err="1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Rvalue</a:t>
                      </a: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  <a:cs typeface="Courier New" panose="02070309020205020404" pitchFamily="49" charset="0"/>
                        </a:rPr>
                        <a:t> is the incremented value of the object that p points at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324311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B2A4C51F-2828-ABE9-013C-2136D99483DF}"/>
              </a:ext>
            </a:extLst>
          </p:cNvPr>
          <p:cNvSpPr txBox="1"/>
          <p:nvPr/>
        </p:nvSpPr>
        <p:spPr>
          <a:xfrm>
            <a:off x="1377471" y="4530840"/>
            <a:ext cx="7656263" cy="203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Same as the one line above */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x =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   // x =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3; 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*</a:t>
            </a:r>
            <a:r>
              <a:rPr lang="en-US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// (*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)++ is array[0]= 2 + 1;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1 +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  //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&amp;array[1] = now points at 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892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21" grpId="0"/>
      <p:bldP spid="17" grpId="0" uiExpand="1" build="p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F8DDD-86CD-9559-13E7-3E57EFC12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D763B-3CD9-86A6-3EE1-B73E57363BC5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2425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F1E4FB-F894-4C48-A248-38880F6A5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16" y="-125933"/>
            <a:ext cx="10515600" cy="715294"/>
          </a:xfrm>
        </p:spPr>
        <p:txBody>
          <a:bodyPr/>
          <a:lstStyle/>
          <a:p>
            <a:r>
              <a:rPr lang="en-US" dirty="0"/>
              <a:t>Pointer Array to Mutable Strings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6B1745F-7C75-8F44-A505-74355D8BBB7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07996" y="680668"/>
            <a:ext cx="4307390" cy="2167996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200" dirty="0"/>
              <a:t>Make an </a:t>
            </a:r>
            <a:r>
              <a:rPr lang="en-US" sz="2200" dirty="0">
                <a:solidFill>
                  <a:srgbClr val="2C895B"/>
                </a:solidFill>
              </a:rPr>
              <a:t>array of pointers </a:t>
            </a:r>
            <a:r>
              <a:rPr lang="en-US" sz="2200" dirty="0"/>
              <a:t>to </a:t>
            </a:r>
            <a:r>
              <a:rPr lang="en-US" sz="2200" dirty="0">
                <a:solidFill>
                  <a:srgbClr val="FF0000"/>
                </a:solidFill>
              </a:rPr>
              <a:t>mutable strings </a:t>
            </a:r>
            <a:r>
              <a:rPr lang="en-US" sz="2200" dirty="0"/>
              <a:t>requires using a </a:t>
            </a:r>
            <a:r>
              <a:rPr lang="en-US" sz="2200" dirty="0">
                <a:solidFill>
                  <a:srgbClr val="7030A0"/>
                </a:solidFill>
              </a:rPr>
              <a:t>cast to an array (char [ ]) </a:t>
            </a:r>
          </a:p>
          <a:p>
            <a:r>
              <a:rPr lang="en-US" sz="2200" dirty="0"/>
              <a:t>Add a NULL sentinel at the end to indicate the end of the array</a:t>
            </a:r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6766AB2-1051-AF47-AC43-A2A9B762B4C0}"/>
              </a:ext>
            </a:extLst>
          </p:cNvPr>
          <p:cNvSpPr/>
          <p:nvPr/>
        </p:nvSpPr>
        <p:spPr bwMode="auto">
          <a:xfrm>
            <a:off x="723322" y="2943173"/>
            <a:ext cx="7630319" cy="3618992"/>
          </a:xfrm>
          <a:prstGeom prst="roundRect">
            <a:avLst>
              <a:gd name="adj" fmla="val 8897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("%c\n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", 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*(*(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aos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+ 1) + 1));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while (*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!= NULL) 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("%s\n", *</a:t>
            </a:r>
            <a:r>
              <a:rPr lang="en-US" sz="20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   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prints string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  for (int j = 0; 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*(*</a:t>
            </a:r>
            <a:r>
              <a:rPr lang="en-US" sz="2000" dirty="0" err="1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solidFill>
                  <a:srgbClr val="F3753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j);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       </a:t>
            </a:r>
            <a:r>
              <a:rPr lang="en-US" sz="20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(*(*</a:t>
            </a:r>
            <a:r>
              <a:rPr lang="en-US" sz="20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j)); </a:t>
            </a:r>
            <a:r>
              <a:rPr lang="en-US" sz="2000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char in string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 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putchar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('\n');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   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++;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39DC8C-32EC-2C4A-A014-150D3CE12847}"/>
              </a:ext>
            </a:extLst>
          </p:cNvPr>
          <p:cNvSpPr txBox="1"/>
          <p:nvPr/>
        </p:nvSpPr>
        <p:spPr>
          <a:xfrm>
            <a:off x="8655957" y="4546396"/>
            <a:ext cx="1750878" cy="21236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Menlo" panose="020B0609030804020204" pitchFamily="49" charset="0"/>
              </a:rPr>
              <a:t>%./</a:t>
            </a:r>
            <a:r>
              <a:rPr lang="en-US" sz="2000" dirty="0" err="1">
                <a:solidFill>
                  <a:schemeClr val="tx2"/>
                </a:solidFill>
                <a:latin typeface="Menlo" panose="020B0609030804020204" pitchFamily="49" charset="0"/>
              </a:rPr>
              <a:t>a.out</a:t>
            </a:r>
            <a:endParaRPr lang="en-US" sz="2000" dirty="0">
              <a:solidFill>
                <a:schemeClr val="tx2"/>
              </a:solidFill>
              <a:latin typeface="Menlo" panose="020B0609030804020204" pitchFamily="49" charset="0"/>
            </a:endParaRPr>
          </a:p>
          <a:p>
            <a:r>
              <a:rPr lang="en-US" sz="2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</a:p>
          <a:p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abcde</a:t>
            </a:r>
            <a:endParaRPr lang="en-US" sz="22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abcde</a:t>
            </a:r>
            <a:endParaRPr lang="en-US" sz="22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fgh</a:t>
            </a:r>
            <a:endParaRPr lang="en-US" sz="22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fgh</a:t>
            </a:r>
            <a:endParaRPr lang="en-US" sz="2200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347D19-38FE-DE4E-9FB1-71DA658EA51B}"/>
              </a:ext>
            </a:extLst>
          </p:cNvPr>
          <p:cNvSpPr txBox="1"/>
          <p:nvPr/>
        </p:nvSpPr>
        <p:spPr>
          <a:xfrm>
            <a:off x="10210701" y="3931237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689387F-56C2-A443-9D37-F4D337432753}"/>
              </a:ext>
            </a:extLst>
          </p:cNvPr>
          <p:cNvSpPr txBox="1"/>
          <p:nvPr/>
        </p:nvSpPr>
        <p:spPr>
          <a:xfrm>
            <a:off x="8944006" y="3184871"/>
            <a:ext cx="92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low </a:t>
            </a:r>
          </a:p>
          <a:p>
            <a:r>
              <a:rPr lang="en-US" sz="1600" dirty="0"/>
              <a:t>memory</a:t>
            </a:r>
          </a:p>
        </p:txBody>
      </p:sp>
      <p:graphicFrame>
        <p:nvGraphicFramePr>
          <p:cNvPr id="18" name="Table 5">
            <a:extLst>
              <a:ext uri="{FF2B5EF4-FFF2-40B4-BE49-F238E27FC236}">
                <a16:creationId xmlns:a16="http://schemas.microsoft.com/office/drawing/2014/main" id="{3C16D86B-E842-9E47-9755-FAD0A156BE78}"/>
              </a:ext>
            </a:extLst>
          </p:cNvPr>
          <p:cNvGraphicFramePr>
            <a:graphicFrameLocks noGrp="1"/>
          </p:cNvGraphicFramePr>
          <p:nvPr/>
        </p:nvGraphicFramePr>
        <p:xfrm>
          <a:off x="8983479" y="2386159"/>
          <a:ext cx="547917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7917">
                  <a:extLst>
                    <a:ext uri="{9D8B030D-6E8A-4147-A177-3AD203B41FA5}">
                      <a16:colId xmlns:a16="http://schemas.microsoft.com/office/drawing/2014/main" val="1107905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1" i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7998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b="1" i="0" dirty="0">
                        <a:solidFill>
                          <a:schemeClr val="tx2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076559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E451953D-8915-A243-8A5A-353A36EBE8EF}"/>
              </a:ext>
            </a:extLst>
          </p:cNvPr>
          <p:cNvSpPr txBox="1"/>
          <p:nvPr/>
        </p:nvSpPr>
        <p:spPr>
          <a:xfrm>
            <a:off x="8187311" y="2387667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aos</a:t>
            </a:r>
            <a:r>
              <a:rPr lang="en-US" dirty="0"/>
              <a:t>[1]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7E47659-47D5-214F-85C2-D772174ED28F}"/>
              </a:ext>
            </a:extLst>
          </p:cNvPr>
          <p:cNvSpPr txBox="1"/>
          <p:nvPr/>
        </p:nvSpPr>
        <p:spPr>
          <a:xfrm>
            <a:off x="8259527" y="2747797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aos</a:t>
            </a:r>
            <a:r>
              <a:rPr lang="en-US" dirty="0"/>
              <a:t>[0]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1AA8B43-A8AD-554F-9D5F-23D3FB100D5B}"/>
              </a:ext>
            </a:extLst>
          </p:cNvPr>
          <p:cNvSpPr txBox="1"/>
          <p:nvPr/>
        </p:nvSpPr>
        <p:spPr>
          <a:xfrm>
            <a:off x="10210701" y="3564998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F9BCF26-B492-9549-908F-AE4CEAB2068A}"/>
              </a:ext>
            </a:extLst>
          </p:cNvPr>
          <p:cNvSpPr txBox="1"/>
          <p:nvPr/>
        </p:nvSpPr>
        <p:spPr>
          <a:xfrm>
            <a:off x="10210330" y="3219903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E6B4A9C-51A0-5A4D-A2D6-25E2F6207616}"/>
              </a:ext>
            </a:extLst>
          </p:cNvPr>
          <p:cNvSpPr txBox="1"/>
          <p:nvPr/>
        </p:nvSpPr>
        <p:spPr>
          <a:xfrm>
            <a:off x="10210330" y="2850571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7454613-192F-6846-91AC-EA2105B11E59}"/>
              </a:ext>
            </a:extLst>
          </p:cNvPr>
          <p:cNvSpPr txBox="1"/>
          <p:nvPr/>
        </p:nvSpPr>
        <p:spPr>
          <a:xfrm>
            <a:off x="10210330" y="2479332"/>
            <a:ext cx="42467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75D268-D6B3-AE4F-8417-5CC1DCD58625}"/>
              </a:ext>
            </a:extLst>
          </p:cNvPr>
          <p:cNvSpPr txBox="1"/>
          <p:nvPr/>
        </p:nvSpPr>
        <p:spPr>
          <a:xfrm>
            <a:off x="10210700" y="2122119"/>
            <a:ext cx="424680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\0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ED4ECD8-6B4D-9745-AAA0-8C96F7FC4DA2}"/>
              </a:ext>
            </a:extLst>
          </p:cNvPr>
          <p:cNvSpPr txBox="1"/>
          <p:nvPr/>
        </p:nvSpPr>
        <p:spPr>
          <a:xfrm>
            <a:off x="10210701" y="1371328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97C3072-2B44-444C-AD71-D03C79A4215E}"/>
              </a:ext>
            </a:extLst>
          </p:cNvPr>
          <p:cNvSpPr txBox="1"/>
          <p:nvPr/>
        </p:nvSpPr>
        <p:spPr>
          <a:xfrm>
            <a:off x="10210701" y="996536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03E5E09-B719-1546-B84F-B5C2BFDA03EB}"/>
              </a:ext>
            </a:extLst>
          </p:cNvPr>
          <p:cNvSpPr txBox="1"/>
          <p:nvPr/>
        </p:nvSpPr>
        <p:spPr>
          <a:xfrm>
            <a:off x="10210701" y="625256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703086F-E277-444D-9707-CBCF36FEFA6A}"/>
              </a:ext>
            </a:extLst>
          </p:cNvPr>
          <p:cNvSpPr txBox="1"/>
          <p:nvPr/>
        </p:nvSpPr>
        <p:spPr>
          <a:xfrm>
            <a:off x="10211072" y="268325"/>
            <a:ext cx="42468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\0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57DA1AB-2544-B44A-9E2F-4247B335BD24}"/>
              </a:ext>
            </a:extLst>
          </p:cNvPr>
          <p:cNvCxnSpPr>
            <a:cxnSpLocks/>
            <a:endCxn id="38" idx="1"/>
          </p:cNvCxnSpPr>
          <p:nvPr/>
        </p:nvCxnSpPr>
        <p:spPr>
          <a:xfrm flipV="1">
            <a:off x="9232758" y="1555994"/>
            <a:ext cx="977943" cy="1066953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F40F575-BE6B-E149-B681-29D51AAB97D6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9257113" y="2943173"/>
            <a:ext cx="953588" cy="1172730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90E318D5-B3B0-A74B-A8F1-E1E28AC5186A}"/>
              </a:ext>
            </a:extLst>
          </p:cNvPr>
          <p:cNvSpPr txBox="1"/>
          <p:nvPr/>
        </p:nvSpPr>
        <p:spPr>
          <a:xfrm>
            <a:off x="10644230" y="284047"/>
            <a:ext cx="1290738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+3</a:t>
            </a:r>
          </a:p>
          <a:p>
            <a:endParaRPr lang="en-US" sz="700" dirty="0"/>
          </a:p>
          <a:p>
            <a:r>
              <a:rPr lang="en-US" sz="1600" dirty="0"/>
              <a:t>+2</a:t>
            </a:r>
          </a:p>
          <a:p>
            <a:endParaRPr lang="en-US" sz="700" dirty="0"/>
          </a:p>
          <a:p>
            <a:r>
              <a:rPr lang="en-US" sz="1600" dirty="0"/>
              <a:t>+1</a:t>
            </a:r>
          </a:p>
          <a:p>
            <a:endParaRPr lang="en-US" sz="1600" dirty="0"/>
          </a:p>
          <a:p>
            <a:r>
              <a:rPr lang="en-US" sz="1600" dirty="0"/>
              <a:t>low memory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A59AA9A-5DAA-4142-937B-603E84B43668}"/>
              </a:ext>
            </a:extLst>
          </p:cNvPr>
          <p:cNvSpPr txBox="1"/>
          <p:nvPr/>
        </p:nvSpPr>
        <p:spPr>
          <a:xfrm>
            <a:off x="10644230" y="2147917"/>
            <a:ext cx="1290738" cy="23237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+5</a:t>
            </a:r>
          </a:p>
          <a:p>
            <a:endParaRPr lang="en-US" sz="800" dirty="0"/>
          </a:p>
          <a:p>
            <a:r>
              <a:rPr lang="en-US" sz="1600" dirty="0"/>
              <a:t>+4</a:t>
            </a:r>
          </a:p>
          <a:p>
            <a:endParaRPr lang="en-US" sz="900" dirty="0"/>
          </a:p>
          <a:p>
            <a:r>
              <a:rPr lang="en-US" sz="1600" dirty="0"/>
              <a:t>+3</a:t>
            </a:r>
          </a:p>
          <a:p>
            <a:endParaRPr lang="en-US" sz="700" dirty="0"/>
          </a:p>
          <a:p>
            <a:r>
              <a:rPr lang="en-US" sz="1600" dirty="0"/>
              <a:t>+2</a:t>
            </a:r>
          </a:p>
          <a:p>
            <a:endParaRPr lang="en-US" sz="700" dirty="0"/>
          </a:p>
          <a:p>
            <a:r>
              <a:rPr lang="en-US" sz="1600" dirty="0"/>
              <a:t>+1</a:t>
            </a:r>
          </a:p>
          <a:p>
            <a:endParaRPr lang="en-US" sz="1600" dirty="0"/>
          </a:p>
          <a:p>
            <a:r>
              <a:rPr lang="en-US" sz="1600" dirty="0"/>
              <a:t>low memory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A6E78F9-5426-AA4C-892A-540929D67F76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5D9FDF7-CF92-864E-853D-7451E81A27ED}"/>
              </a:ext>
            </a:extLst>
          </p:cNvPr>
          <p:cNvSpPr/>
          <p:nvPr/>
        </p:nvSpPr>
        <p:spPr bwMode="auto">
          <a:xfrm>
            <a:off x="4732150" y="552914"/>
            <a:ext cx="3472036" cy="2070033"/>
          </a:xfrm>
          <a:prstGeom prst="roundRect">
            <a:avLst>
              <a:gd name="adj" fmla="val 8897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aos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= 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[])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{"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abcde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"},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  </a:t>
            </a: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[])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{"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fgh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"},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*)  {NULL}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};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 **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ptc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aos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09AA799-E620-B047-B171-22C40376763B}"/>
              </a:ext>
            </a:extLst>
          </p:cNvPr>
          <p:cNvSpPr txBox="1"/>
          <p:nvPr/>
        </p:nvSpPr>
        <p:spPr>
          <a:xfrm>
            <a:off x="7896803" y="3517807"/>
            <a:ext cx="635483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ptc</a:t>
            </a:r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BD52A2E-1FED-5E40-AD63-1543CB9BBC95}"/>
              </a:ext>
            </a:extLst>
          </p:cNvPr>
          <p:cNvCxnSpPr>
            <a:cxnSpLocks/>
          </p:cNvCxnSpPr>
          <p:nvPr/>
        </p:nvCxnSpPr>
        <p:spPr>
          <a:xfrm flipV="1">
            <a:off x="8523560" y="3117129"/>
            <a:ext cx="459919" cy="563908"/>
          </a:xfrm>
          <a:prstGeom prst="straightConnector1">
            <a:avLst/>
          </a:prstGeom>
          <a:ln w="254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98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4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AEDAF-10E5-0B42-9BD7-74A903923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840" y="272731"/>
            <a:ext cx="10515600" cy="543748"/>
          </a:xfrm>
        </p:spPr>
        <p:txBody>
          <a:bodyPr/>
          <a:lstStyle/>
          <a:p>
            <a:r>
              <a:rPr lang="en-US" dirty="0"/>
              <a:t>Using Pointers to Traverse an array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5BFFC41-9EBF-FC41-AB86-F2EEF17EAA47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457D99-BD8F-5ABA-A831-1EE222B6C585}"/>
              </a:ext>
            </a:extLst>
          </p:cNvPr>
          <p:cNvSpPr txBox="1"/>
          <p:nvPr/>
        </p:nvSpPr>
        <p:spPr>
          <a:xfrm>
            <a:off x="542573" y="1273679"/>
            <a:ext cx="5376793" cy="31393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indent="-103188"/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 x[] = "</a:t>
            </a:r>
            <a:r>
              <a:rPr lang="en-US" sz="1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Word:One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Two Three;</a:t>
            </a:r>
          </a:p>
          <a:p>
            <a:pPr indent="-103188"/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(int)(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/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(*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  <a:endParaRPr lang="en-US" sz="18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char *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 j = 0;</a:t>
            </a: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x;</a:t>
            </a:r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while (j &lt; 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cnt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   if (*(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en-US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== ':')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        break;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indent="-103188"/>
            <a:r>
              <a:rPr lang="en-US" sz="1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("%s\n", </a:t>
            </a:r>
            <a:r>
              <a:rPr lang="en-US" sz="18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18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j); </a:t>
            </a:r>
            <a:r>
              <a: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One Two Three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B329181-9B68-07EF-4696-DE65D303B355}"/>
              </a:ext>
            </a:extLst>
          </p:cNvPr>
          <p:cNvGrpSpPr/>
          <p:nvPr/>
        </p:nvGrpSpPr>
        <p:grpSpPr>
          <a:xfrm>
            <a:off x="6324130" y="1273679"/>
            <a:ext cx="5250155" cy="4495308"/>
            <a:chOff x="6324130" y="1273679"/>
            <a:chExt cx="5250155" cy="449530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4A4130C-01E2-11CC-D80A-39A0838E762B}"/>
                </a:ext>
              </a:extLst>
            </p:cNvPr>
            <p:cNvSpPr txBox="1"/>
            <p:nvPr/>
          </p:nvSpPr>
          <p:spPr>
            <a:xfrm>
              <a:off x="6324130" y="1273679"/>
              <a:ext cx="5250155" cy="36625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/>
              </a:solidFill>
            </a:ln>
          </p:spPr>
          <p:txBody>
            <a:bodyPr wrap="none" rtlCol="0">
              <a:spAutoFit/>
            </a:bodyPr>
            <a:lstStyle/>
            <a:p>
              <a:pPr indent="-103188"/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char x[] = "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Word:One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Two Three;</a:t>
              </a:r>
            </a:p>
            <a:p>
              <a:pPr indent="-103188"/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int</a:t>
              </a:r>
              <a:r>
                <a:rPr lang="en-US" sz="18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sz="1800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cnt</a:t>
              </a:r>
              <a:r>
                <a:rPr lang="en-US" sz="1800" dirty="0">
                  <a:latin typeface="Consolas" panose="020B0609020204030204" pitchFamily="49" charset="0"/>
                  <a:cs typeface="Consolas" panose="020B0609020204030204" pitchFamily="49" charset="0"/>
                </a:rPr>
                <a:t> = 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(int)(</a:t>
              </a:r>
              <a:r>
                <a:rPr lang="en-US" sz="1800" dirty="0" err="1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sizeof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 / </a:t>
              </a:r>
              <a:r>
                <a:rPr lang="en-US" sz="1800" dirty="0" err="1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sizeof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(*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</a:t>
              </a:r>
              <a:r>
                <a:rPr lang="en-US" sz="18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));</a:t>
              </a:r>
              <a:endPara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endPara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char *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  <a:endParaRPr lang="en-US" sz="1800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char *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xpt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</a:p>
            <a:p>
              <a:pPr indent="-103188"/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= x; </a:t>
              </a:r>
              <a:r>
                <a:rPr lang="en-US" sz="18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//or &amp;x[0</a:t>
              </a:r>
              <a:endParaRPr lang="en-US" sz="1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xpt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= 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+ </a:t>
              </a:r>
              <a:r>
                <a:rPr lang="en-US" sz="1800" dirty="0" err="1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cnt</a:t>
              </a:r>
              <a:r>
                <a:rPr lang="en-US" sz="1800" dirty="0">
                  <a:solidFill>
                    <a:srgbClr val="0070C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;</a:t>
              </a:r>
            </a:p>
            <a:p>
              <a:pPr indent="-103188"/>
              <a:endParaRPr lang="en-US" sz="16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while (</a:t>
              </a:r>
              <a:r>
                <a:rPr lang="en-US" sz="1800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&lt; </a:t>
              </a:r>
              <a:r>
                <a:rPr lang="en-US" sz="1800" dirty="0" err="1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xpt</a:t>
              </a:r>
              <a:r>
                <a:rPr lang="en-US" sz="1800" dirty="0">
                  <a:solidFill>
                    <a:srgbClr val="FF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 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{</a:t>
              </a: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if (*</a:t>
              </a:r>
              <a:r>
                <a:rPr lang="en-US" sz="18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++ == ':')</a:t>
              </a: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    break;</a:t>
              </a:r>
            </a:p>
            <a:p>
              <a:pPr indent="-103188"/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  <a:p>
              <a:pPr indent="-103188"/>
              <a:r>
                <a:rPr lang="en-US" sz="18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printf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("%s\n", </a:t>
              </a:r>
              <a:r>
                <a:rPr lang="en-US" sz="1800" dirty="0" err="1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ptr</a:t>
              </a:r>
              <a:r>
                <a:rPr lang="en-US" sz="1800" dirty="0">
                  <a:solidFill>
                    <a:schemeClr val="tx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); </a:t>
              </a:r>
              <a:r>
                <a:rPr lang="en-US" sz="1800" dirty="0">
                  <a:solidFill>
                    <a:schemeClr val="accent3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// One Two Three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615DFA4-A449-D8FD-CF7F-DC2378BBFCA3}"/>
                </a:ext>
              </a:extLst>
            </p:cNvPr>
            <p:cNvSpPr txBox="1"/>
            <p:nvPr/>
          </p:nvSpPr>
          <p:spPr>
            <a:xfrm>
              <a:off x="7093571" y="5399655"/>
              <a:ext cx="37112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More common way to use pointers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79817D6-AC45-8989-69F0-974A473FE4DD}"/>
              </a:ext>
            </a:extLst>
          </p:cNvPr>
          <p:cNvSpPr txBox="1"/>
          <p:nvPr/>
        </p:nvSpPr>
        <p:spPr>
          <a:xfrm>
            <a:off x="1162050" y="4943296"/>
            <a:ext cx="3583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Brute force translation to pointers</a:t>
            </a:r>
          </a:p>
        </p:txBody>
      </p:sp>
    </p:spTree>
    <p:extLst>
      <p:ext uri="{BB962C8B-B14F-4D97-AF65-F5344CB8AC3E}">
        <p14:creationId xmlns:p14="http://schemas.microsoft.com/office/powerpoint/2010/main" val="1101574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69F5-11D1-D44B-9C4A-5E36B3CC5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76" y="49088"/>
            <a:ext cx="10515600" cy="543765"/>
          </a:xfrm>
        </p:spPr>
        <p:txBody>
          <a:bodyPr/>
          <a:lstStyle/>
          <a:p>
            <a:r>
              <a:rPr lang="en-US" dirty="0"/>
              <a:t>Passing Parameters – Call by Value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F678-38CD-624F-A246-A5465CCFB65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9666" y="4398650"/>
            <a:ext cx="10932668" cy="2357184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r>
              <a:rPr lang="en-US" sz="2400" dirty="0"/>
              <a:t>when 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(x) </a:t>
            </a:r>
            <a:r>
              <a:rPr lang="en-US" sz="2400" dirty="0"/>
              <a:t>is called</a:t>
            </a:r>
            <a:r>
              <a:rPr lang="en-US" sz="2400" dirty="0">
                <a:solidFill>
                  <a:schemeClr val="accent5"/>
                </a:solidFill>
              </a:rPr>
              <a:t>, a copy of x </a:t>
            </a:r>
            <a:r>
              <a:rPr lang="en-US" sz="2400" dirty="0">
                <a:solidFill>
                  <a:schemeClr val="tx2"/>
                </a:solidFill>
              </a:rPr>
              <a:t>is made to </a:t>
            </a:r>
            <a:r>
              <a:rPr lang="en-US" sz="2400" dirty="0">
                <a:solidFill>
                  <a:schemeClr val="accent5"/>
                </a:solidFill>
              </a:rPr>
              <a:t>another memory location</a:t>
            </a:r>
          </a:p>
          <a:p>
            <a:pPr lvl="1"/>
            <a:r>
              <a:rPr lang="en-US" sz="2200" dirty="0"/>
              <a:t>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/>
              <a:t>cannot change the variable x since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200" dirty="0"/>
              <a:t>does not have the address of x, it is local to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main() </a:t>
            </a:r>
            <a:r>
              <a:rPr lang="en-US" sz="2200" dirty="0"/>
              <a:t>so, 5 is printed</a:t>
            </a:r>
          </a:p>
          <a:p>
            <a:r>
              <a:rPr lang="en-US" sz="2400" dirty="0"/>
              <a:t>The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400" dirty="0"/>
              <a:t>function is </a:t>
            </a:r>
            <a:r>
              <a:rPr lang="en-US" sz="2400" dirty="0">
                <a:solidFill>
                  <a:schemeClr val="accent5"/>
                </a:solidFill>
              </a:rPr>
              <a:t>free to change it's copy of the argument </a:t>
            </a:r>
            <a:r>
              <a:rPr lang="en-US" sz="2400" dirty="0">
                <a:solidFill>
                  <a:schemeClr val="tx2"/>
                </a:solidFill>
              </a:rPr>
              <a:t>(just like any local variable) </a:t>
            </a:r>
            <a:r>
              <a:rPr lang="en-US" sz="2400" dirty="0">
                <a:solidFill>
                  <a:schemeClr val="accent5"/>
                </a:solidFill>
              </a:rPr>
              <a:t>remember it does </a:t>
            </a:r>
            <a:r>
              <a:rPr lang="en-US" sz="2400" u="sng" dirty="0">
                <a:solidFill>
                  <a:schemeClr val="accent5"/>
                </a:solidFill>
              </a:rPr>
              <a:t>NOT</a:t>
            </a:r>
            <a:r>
              <a:rPr lang="en-US" sz="2400" dirty="0">
                <a:solidFill>
                  <a:schemeClr val="accent5"/>
                </a:solidFill>
              </a:rPr>
              <a:t> change the parameter in </a:t>
            </a:r>
            <a:r>
              <a:rPr lang="en-US" sz="24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69261F3-51BB-5949-B2A3-245D47A9417B}"/>
              </a:ext>
            </a:extLst>
          </p:cNvPr>
          <p:cNvSpPr/>
          <p:nvPr/>
        </p:nvSpPr>
        <p:spPr bwMode="auto">
          <a:xfrm>
            <a:off x="192160" y="678819"/>
            <a:ext cx="6644577" cy="3578781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main(void)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int </a:t>
            </a:r>
            <a:r>
              <a:rPr lang="en-US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5;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(x);		   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makes a copy of x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("%d\n", 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5 or 6 ?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0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000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	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i="1" dirty="0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is local to </a:t>
            </a:r>
            <a:r>
              <a:rPr lang="en-US" sz="2000" i="1" dirty="0" err="1">
                <a:solidFill>
                  <a:srgbClr val="2C895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endParaRPr lang="en-US" sz="2000" i="1" dirty="0">
              <a:solidFill>
                <a:srgbClr val="2C895B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++</a:t>
            </a:r>
            <a:r>
              <a:rPr lang="en-US" sz="20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B6E844-CCE2-424F-A2EC-92BC650E20C8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C342B82-7EE5-F04E-9E13-7AA7CB296FC9}"/>
              </a:ext>
            </a:extLst>
          </p:cNvPr>
          <p:cNvGrpSpPr/>
          <p:nvPr/>
        </p:nvGrpSpPr>
        <p:grpSpPr>
          <a:xfrm>
            <a:off x="7135794" y="2178648"/>
            <a:ext cx="4665264" cy="1820130"/>
            <a:chOff x="7334576" y="1631995"/>
            <a:chExt cx="4665264" cy="1820130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69C66CC-A35B-2E41-9886-EFE3E5447327}"/>
                </a:ext>
              </a:extLst>
            </p:cNvPr>
            <p:cNvSpPr txBox="1"/>
            <p:nvPr/>
          </p:nvSpPr>
          <p:spPr>
            <a:xfrm>
              <a:off x="9849371" y="2214394"/>
              <a:ext cx="19249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copy of contents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76332B-DAB2-A441-96BC-BDB86C96BC7A}"/>
                </a:ext>
              </a:extLst>
            </p:cNvPr>
            <p:cNvSpPr txBox="1"/>
            <p:nvPr/>
          </p:nvSpPr>
          <p:spPr>
            <a:xfrm>
              <a:off x="10472064" y="1656050"/>
              <a:ext cx="1527776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scope main()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003F00B-E57A-AF47-BA75-3CE783B9B539}"/>
                </a:ext>
              </a:extLst>
            </p:cNvPr>
            <p:cNvSpPr txBox="1"/>
            <p:nvPr/>
          </p:nvSpPr>
          <p:spPr>
            <a:xfrm>
              <a:off x="10412367" y="3054414"/>
              <a:ext cx="1361977" cy="36933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0C0"/>
                  </a:solidFill>
                </a:rPr>
                <a:t>scope </a:t>
              </a:r>
              <a:r>
                <a:rPr lang="en-US" dirty="0" err="1">
                  <a:solidFill>
                    <a:srgbClr val="0070C0"/>
                  </a:solidFill>
                </a:rPr>
                <a:t>inc</a:t>
              </a:r>
              <a:r>
                <a:rPr lang="en-US" dirty="0">
                  <a:solidFill>
                    <a:srgbClr val="0070C0"/>
                  </a:solidFill>
                </a:rPr>
                <a:t>()</a:t>
              </a: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34E5C85-B405-E045-8B27-10657851100F}"/>
                </a:ext>
              </a:extLst>
            </p:cNvPr>
            <p:cNvGrpSpPr/>
            <p:nvPr/>
          </p:nvGrpSpPr>
          <p:grpSpPr>
            <a:xfrm>
              <a:off x="7334576" y="1678917"/>
              <a:ext cx="1647148" cy="1773208"/>
              <a:chOff x="5381443" y="2052050"/>
              <a:chExt cx="1647148" cy="1773208"/>
            </a:xfrm>
          </p:grpSpPr>
          <p:sp>
            <p:nvSpPr>
              <p:cNvPr id="30" name="Left Brace 29">
                <a:extLst>
                  <a:ext uri="{FF2B5EF4-FFF2-40B4-BE49-F238E27FC236}">
                    <a16:creationId xmlns:a16="http://schemas.microsoft.com/office/drawing/2014/main" id="{5EF6A094-937A-234F-96FF-AB8ACCE295D9}"/>
                  </a:ext>
                </a:extLst>
              </p:cNvPr>
              <p:cNvSpPr/>
              <p:nvPr/>
            </p:nvSpPr>
            <p:spPr>
              <a:xfrm>
                <a:off x="6645954" y="2052050"/>
                <a:ext cx="382637" cy="1773208"/>
              </a:xfrm>
              <a:prstGeom prst="leftBrace">
                <a:avLst/>
              </a:prstGeom>
              <a:ln w="2222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9199D33-6949-A548-AB6C-FFB85AA6C8CE}"/>
                  </a:ext>
                </a:extLst>
              </p:cNvPr>
              <p:cNvSpPr txBox="1"/>
              <p:nvPr/>
            </p:nvSpPr>
            <p:spPr>
              <a:xfrm>
                <a:off x="5381443" y="2481106"/>
                <a:ext cx="1264045" cy="101566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8575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different memory locations</a:t>
                </a:r>
              </a:p>
            </p:txBody>
          </p: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B36D0AF-D41A-BA40-9109-19F02805B016}"/>
                </a:ext>
              </a:extLst>
            </p:cNvPr>
            <p:cNvSpPr txBox="1"/>
            <p:nvPr/>
          </p:nvSpPr>
          <p:spPr>
            <a:xfrm>
              <a:off x="9230644" y="1656050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4B0242E-4D9F-1744-931A-3B5806FB0D85}"/>
                </a:ext>
              </a:extLst>
            </p:cNvPr>
            <p:cNvSpPr txBox="1"/>
            <p:nvPr/>
          </p:nvSpPr>
          <p:spPr>
            <a:xfrm>
              <a:off x="8880122" y="1631995"/>
              <a:ext cx="32573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25BE418-A039-1F47-A1D0-F0FF6EE7DFC6}"/>
                </a:ext>
              </a:extLst>
            </p:cNvPr>
            <p:cNvSpPr txBox="1"/>
            <p:nvPr/>
          </p:nvSpPr>
          <p:spPr>
            <a:xfrm>
              <a:off x="9230644" y="3022426"/>
              <a:ext cx="995680" cy="3860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E52A9A0-4A66-FF41-86E1-C0041CFAA045}"/>
                </a:ext>
              </a:extLst>
            </p:cNvPr>
            <p:cNvSpPr txBox="1"/>
            <p:nvPr/>
          </p:nvSpPr>
          <p:spPr>
            <a:xfrm>
              <a:off x="8880122" y="2998371"/>
              <a:ext cx="247184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err="1">
                  <a:solidFill>
                    <a:srgbClr val="2C895B"/>
                  </a:solidFill>
                </a:rPr>
                <a:t>i</a:t>
              </a:r>
              <a:endParaRPr lang="en-US" sz="2200" dirty="0">
                <a:solidFill>
                  <a:srgbClr val="2C895B"/>
                </a:solidFill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A00EF02-3F8E-7140-8D63-D32DD96A198F}"/>
                </a:ext>
              </a:extLst>
            </p:cNvPr>
            <p:cNvCxnSpPr>
              <a:stCxn id="32" idx="2"/>
              <a:endCxn id="35" idx="0"/>
            </p:cNvCxnSpPr>
            <p:nvPr/>
          </p:nvCxnSpPr>
          <p:spPr>
            <a:xfrm>
              <a:off x="9728484" y="2042130"/>
              <a:ext cx="0" cy="980296"/>
            </a:xfrm>
            <a:prstGeom prst="straightConnector1">
              <a:avLst/>
            </a:prstGeom>
            <a:ln w="44450">
              <a:solidFill>
                <a:srgbClr val="FF0000"/>
              </a:solidFill>
              <a:prstDash val="sysDash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B891CCF-03B4-E14A-A019-81C7BCF68126}"/>
              </a:ext>
            </a:extLst>
          </p:cNvPr>
          <p:cNvGrpSpPr/>
          <p:nvPr/>
        </p:nvGrpSpPr>
        <p:grpSpPr>
          <a:xfrm>
            <a:off x="1948070" y="695971"/>
            <a:ext cx="9852988" cy="1178243"/>
            <a:chOff x="1948070" y="695971"/>
            <a:chExt cx="9852988" cy="11782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2395352-140E-374B-94C1-D10CF15BA914}"/>
                </a:ext>
              </a:extLst>
            </p:cNvPr>
            <p:cNvSpPr txBox="1"/>
            <p:nvPr/>
          </p:nvSpPr>
          <p:spPr>
            <a:xfrm>
              <a:off x="7599256" y="695971"/>
              <a:ext cx="4201802" cy="92333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if this was an expression like </a:t>
              </a:r>
              <a:r>
                <a:rPr lang="en-US" dirty="0" err="1">
                  <a:solidFill>
                    <a:schemeClr val="tx2"/>
                  </a:solidFill>
                </a:rPr>
                <a:t>inc</a:t>
              </a:r>
              <a:r>
                <a:rPr lang="en-US" dirty="0">
                  <a:solidFill>
                    <a:schemeClr val="tx2"/>
                  </a:solidFill>
                </a:rPr>
                <a:t>(x+1) it evaluates and stores the result in the memory allocated for the copy 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8D80090-511D-FD4C-A98B-658E56597091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>
              <a:off x="1948070" y="1157636"/>
              <a:ext cx="5651186" cy="716578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327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69F5-11D1-D44B-9C4A-5E36B3CC5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757" y="406648"/>
            <a:ext cx="10515600" cy="508125"/>
          </a:xfrm>
        </p:spPr>
        <p:txBody>
          <a:bodyPr/>
          <a:lstStyle/>
          <a:p>
            <a:r>
              <a:rPr lang="en-US" dirty="0"/>
              <a:t>Output Parameters</a:t>
            </a:r>
            <a:br>
              <a:rPr lang="en-US" dirty="0"/>
            </a:br>
            <a:r>
              <a:rPr lang="en-US" dirty="0"/>
              <a:t>(Mimics call by reference)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F678-38CD-624F-A246-A5465CCFB650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625" y="914773"/>
            <a:ext cx="6803891" cy="5677919"/>
          </a:xfr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2C895B"/>
                </a:solidFill>
              </a:rPr>
              <a:t>Passing a pointer parameter </a:t>
            </a:r>
            <a:r>
              <a:rPr lang="en-US" sz="2000" dirty="0"/>
              <a:t>with the </a:t>
            </a:r>
            <a:r>
              <a:rPr lang="en-US" sz="2000" b="1" u="sng" dirty="0">
                <a:solidFill>
                  <a:srgbClr val="0070C0"/>
                </a:solidFill>
              </a:rPr>
              <a:t>intent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that the </a:t>
            </a:r>
            <a:r>
              <a:rPr lang="en-US" sz="2000" dirty="0">
                <a:solidFill>
                  <a:srgbClr val="0070C0"/>
                </a:solidFill>
              </a:rPr>
              <a:t>called function </a:t>
            </a:r>
            <a:r>
              <a:rPr lang="en-US" sz="2000" dirty="0"/>
              <a:t>will use the address </a:t>
            </a:r>
            <a:r>
              <a:rPr lang="en-US" sz="2000" dirty="0">
                <a:solidFill>
                  <a:srgbClr val="0070C0"/>
                </a:solidFill>
              </a:rPr>
              <a:t>it to store values for </a:t>
            </a:r>
            <a:r>
              <a:rPr lang="en-US" sz="2000" dirty="0"/>
              <a:t>use by the </a:t>
            </a:r>
            <a:r>
              <a:rPr lang="en-US" sz="2000" dirty="0">
                <a:solidFill>
                  <a:srgbClr val="F37440"/>
                </a:solidFill>
              </a:rPr>
              <a:t>calling function</a:t>
            </a:r>
            <a:r>
              <a:rPr lang="en-US" sz="2000" dirty="0"/>
              <a:t>, then </a:t>
            </a:r>
            <a:r>
              <a:rPr lang="en-US" sz="2000" dirty="0">
                <a:solidFill>
                  <a:srgbClr val="0070C0"/>
                </a:solidFill>
              </a:rPr>
              <a:t>pointer parameter</a:t>
            </a:r>
            <a:r>
              <a:rPr lang="en-US" sz="2000" dirty="0"/>
              <a:t> is called an </a:t>
            </a:r>
            <a:r>
              <a:rPr lang="en-US" sz="2000" b="1" dirty="0">
                <a:solidFill>
                  <a:srgbClr val="0070C0"/>
                </a:solidFill>
              </a:rPr>
              <a:t>output parameter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accent1"/>
                </a:solidFill>
              </a:rPr>
              <a:t>To pass the address of a variable x </a:t>
            </a:r>
            <a:r>
              <a:rPr lang="en-US" sz="2000" dirty="0"/>
              <a:t>use the </a:t>
            </a:r>
            <a:r>
              <a:rPr lang="en-US" sz="2000" b="1" dirty="0"/>
              <a:t>address operator 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70C0"/>
                </a:solidFill>
              </a:rPr>
              <a:t>&amp;x</a:t>
            </a:r>
            <a:r>
              <a:rPr lang="en-US" sz="2000" dirty="0"/>
              <a:t>) </a:t>
            </a:r>
            <a:r>
              <a:rPr lang="en-US" sz="2000" b="1" dirty="0"/>
              <a:t>or</a:t>
            </a:r>
            <a:r>
              <a:rPr lang="en-US" sz="2000" dirty="0"/>
              <a:t> the </a:t>
            </a:r>
            <a:r>
              <a:rPr lang="en-US" sz="2000" dirty="0">
                <a:solidFill>
                  <a:srgbClr val="0070C0"/>
                </a:solidFill>
              </a:rPr>
              <a:t>contents of a pointer variable that points at x, </a:t>
            </a:r>
            <a:r>
              <a:rPr lang="en-US" sz="2000" dirty="0">
                <a:solidFill>
                  <a:schemeClr val="accent6"/>
                </a:solidFill>
              </a:rPr>
              <a:t>or</a:t>
            </a:r>
            <a:r>
              <a:rPr lang="en-US" sz="2000" dirty="0">
                <a:solidFill>
                  <a:srgbClr val="0070C0"/>
                </a:solidFill>
              </a:rPr>
              <a:t> the name of an array (the arrays address)</a:t>
            </a:r>
          </a:p>
          <a:p>
            <a:r>
              <a:rPr lang="en-US" sz="2000" dirty="0">
                <a:solidFill>
                  <a:srgbClr val="0070C0"/>
                </a:solidFill>
              </a:rPr>
              <a:t>To be receive an address</a:t>
            </a:r>
            <a:r>
              <a:rPr lang="en-US" sz="2000" dirty="0"/>
              <a:t> in the called function, define the </a:t>
            </a:r>
            <a:r>
              <a:rPr lang="en-US" sz="2000" dirty="0">
                <a:solidFill>
                  <a:schemeClr val="accent1"/>
                </a:solidFill>
              </a:rPr>
              <a:t>corresponding parameter type</a:t>
            </a:r>
            <a:r>
              <a:rPr lang="en-US" sz="2000" dirty="0"/>
              <a:t> to be </a:t>
            </a:r>
            <a:r>
              <a:rPr lang="en-US" sz="2000" dirty="0">
                <a:solidFill>
                  <a:srgbClr val="0070C0"/>
                </a:solidFill>
              </a:rPr>
              <a:t>a pointer</a:t>
            </a:r>
          </a:p>
          <a:p>
            <a:pPr lvl="1"/>
            <a:r>
              <a:rPr lang="en-US" sz="2000" dirty="0"/>
              <a:t>It is common to describe this method as: </a:t>
            </a:r>
            <a:r>
              <a:rPr lang="en-US" sz="2000" dirty="0">
                <a:solidFill>
                  <a:schemeClr val="accent1"/>
                </a:solidFill>
              </a:rPr>
              <a:t>“pass a pointer to x</a:t>
            </a:r>
            <a:endParaRPr lang="en-US" sz="2000" dirty="0"/>
          </a:p>
          <a:p>
            <a:r>
              <a:rPr lang="en-US" sz="2000" dirty="0"/>
              <a:t>C is still using “</a:t>
            </a:r>
            <a:r>
              <a:rPr lang="en-US" sz="2000" i="1" dirty="0">
                <a:solidFill>
                  <a:schemeClr val="accent1"/>
                </a:solidFill>
              </a:rPr>
              <a:t>pass by value</a:t>
            </a:r>
            <a:r>
              <a:rPr lang="en-US" sz="2000" dirty="0"/>
              <a:t>” </a:t>
            </a:r>
          </a:p>
          <a:p>
            <a:pPr lvl="1"/>
            <a:r>
              <a:rPr lang="en-US" sz="2000" dirty="0"/>
              <a:t>we pass the </a:t>
            </a:r>
            <a:r>
              <a:rPr lang="en-US" sz="2000" b="1" dirty="0">
                <a:solidFill>
                  <a:schemeClr val="accent5"/>
                </a:solidFill>
              </a:rPr>
              <a:t>value </a:t>
            </a:r>
            <a:r>
              <a:rPr lang="en-US" sz="2000" dirty="0">
                <a:solidFill>
                  <a:schemeClr val="accent5"/>
                </a:solidFill>
              </a:rPr>
              <a:t>of the address/pointer </a:t>
            </a:r>
            <a:r>
              <a:rPr lang="en-US" sz="2000" dirty="0"/>
              <a:t>in a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b="1" dirty="0">
                <a:solidFill>
                  <a:schemeClr val="accent5"/>
                </a:solidFill>
              </a:rPr>
              <a:t>parameter copy</a:t>
            </a:r>
          </a:p>
          <a:p>
            <a:pPr lvl="1"/>
            <a:r>
              <a:rPr lang="en-US" sz="2000" b="1" dirty="0">
                <a:solidFill>
                  <a:schemeClr val="accent5"/>
                </a:solidFill>
              </a:rPr>
              <a:t>The called routine</a:t>
            </a:r>
            <a:r>
              <a:rPr lang="en-US" sz="2000" dirty="0"/>
              <a:t> uses the address to change a variable in the caller's scope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D17FD9-4B21-A440-907A-3FDC045F8BA3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5007537-EF22-9D47-660D-9AA212B34233}"/>
              </a:ext>
            </a:extLst>
          </p:cNvPr>
          <p:cNvSpPr/>
          <p:nvPr/>
        </p:nvSpPr>
        <p:spPr bwMode="auto">
          <a:xfrm>
            <a:off x="6996869" y="69864"/>
            <a:ext cx="5120506" cy="5795724"/>
          </a:xfrm>
          <a:prstGeom prst="roundRect">
            <a:avLst>
              <a:gd name="adj" fmla="val 5733"/>
            </a:avLst>
          </a:prstGeom>
          <a:solidFill>
            <a:schemeClr val="bg1">
              <a:lumMod val="95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(int *, char *, char **);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main(void)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int x = 5;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char str[] = "string";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(&amp;x, str, &amp;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("%d %s\n", x,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);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EXIT_SUCCESS;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*p, char *cp, char **</a:t>
            </a:r>
            <a:r>
              <a:rPr lang="en-US" sz="20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pcp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*p += 1; </a:t>
            </a:r>
            <a:r>
              <a:rPr lang="en-US" sz="20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or (*p)++</a:t>
            </a:r>
          </a:p>
          <a:p>
            <a:r>
              <a:rPr lang="en-US" sz="2000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("%s\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n",cp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pcp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cp + 1;</a:t>
            </a:r>
          </a:p>
          <a:p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88BF680A-9622-85A5-8FA3-70D6FB48CFC8}"/>
              </a:ext>
            </a:extLst>
          </p:cNvPr>
          <p:cNvSpPr/>
          <p:nvPr/>
        </p:nvSpPr>
        <p:spPr>
          <a:xfrm>
            <a:off x="7063544" y="1980645"/>
            <a:ext cx="652166" cy="486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FAAA607B-22D6-2D46-ECA1-0288236F89F7}"/>
              </a:ext>
            </a:extLst>
          </p:cNvPr>
          <p:cNvSpPr/>
          <p:nvPr/>
        </p:nvSpPr>
        <p:spPr>
          <a:xfrm rot="5400000">
            <a:off x="9743323" y="3336541"/>
            <a:ext cx="652166" cy="486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8F6B18-58A6-ABA9-A57B-3B412CCBEDF6}"/>
              </a:ext>
            </a:extLst>
          </p:cNvPr>
          <p:cNvSpPr txBox="1"/>
          <p:nvPr/>
        </p:nvSpPr>
        <p:spPr>
          <a:xfrm>
            <a:off x="8420559" y="5638835"/>
            <a:ext cx="1261884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prints:</a:t>
            </a:r>
          </a:p>
          <a:p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string</a:t>
            </a:r>
          </a:p>
          <a:p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6 </a:t>
            </a:r>
            <a:r>
              <a:rPr lang="en-US" sz="200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tring</a:t>
            </a:r>
            <a:endParaRPr lang="en-US" sz="200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40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 animBg="1"/>
      <p:bldP spid="4" grpId="0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F0EA3-62D4-8B02-C63F-9514ED90F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Arrays (Strings)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1E5C1E-7A33-7232-3335-9D79A22D1909}"/>
              </a:ext>
            </a:extLst>
          </p:cNvPr>
          <p:cNvSpPr txBox="1">
            <a:spLocks/>
          </p:cNvSpPr>
          <p:nvPr/>
        </p:nvSpPr>
        <p:spPr>
          <a:xfrm>
            <a:off x="728206" y="1394256"/>
            <a:ext cx="5597998" cy="44686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/>
          <a:lstStyle>
            <a:lvl1pPr marL="234950" indent="-23495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7850" indent="-223838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60475" indent="-23336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3375" indent="-2222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(char *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2000" dirty="0">
              <a:solidFill>
                <a:schemeClr val="accent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main(void) {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char str[6];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(str, </a:t>
            </a:r>
            <a:r>
              <a:rPr lang="en-US" sz="2000" dirty="0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"apple"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(str);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38C2C8F6-13F9-E048-6EAB-3FF6FCC426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2728392"/>
              </p:ext>
            </p:extLst>
          </p:nvPr>
        </p:nvGraphicFramePr>
        <p:xfrm>
          <a:off x="8943379" y="609600"/>
          <a:ext cx="2743200" cy="548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8775">
                  <a:extLst>
                    <a:ext uri="{9D8B030D-6E8A-4147-A177-3AD203B41FA5}">
                      <a16:colId xmlns:a16="http://schemas.microsoft.com/office/drawing/2014/main" val="3135065557"/>
                    </a:ext>
                  </a:extLst>
                </a:gridCol>
                <a:gridCol w="1114425">
                  <a:extLst>
                    <a:ext uri="{9D8B030D-6E8A-4147-A177-3AD203B41FA5}">
                      <a16:colId xmlns:a16="http://schemas.microsoft.com/office/drawing/2014/main" val="2240388603"/>
                    </a:ext>
                  </a:extLst>
                </a:gridCol>
              </a:tblGrid>
              <a:tr h="4191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Address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17137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224004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0x105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'\0'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165303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0x104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'e'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09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0x103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'l'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61583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0x102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119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0x101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'p'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100222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'a'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5356188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68424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37507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r>
                        <a:rPr lang="en-US" sz="24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0xf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0x100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9581206"/>
                  </a:ext>
                </a:extLst>
              </a:tr>
              <a:tr h="419100">
                <a:tc>
                  <a:txBody>
                    <a:bodyPr/>
                    <a:lstStyle/>
                    <a:p>
                      <a:pPr algn="r"/>
                      <a:endParaRPr lang="en-US" sz="2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…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87215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B07C91F-A872-78B9-BE64-9E6414B8731D}"/>
              </a:ext>
            </a:extLst>
          </p:cNvPr>
          <p:cNvSpPr txBox="1"/>
          <p:nvPr/>
        </p:nvSpPr>
        <p:spPr>
          <a:xfrm>
            <a:off x="8486179" y="3733800"/>
            <a:ext cx="694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34C52C-E043-BA1D-A81D-A93B58E4B329}"/>
              </a:ext>
            </a:extLst>
          </p:cNvPr>
          <p:cNvSpPr txBox="1"/>
          <p:nvPr/>
        </p:nvSpPr>
        <p:spPr>
          <a:xfrm>
            <a:off x="8374941" y="5177135"/>
            <a:ext cx="1034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myStr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7281D-0FB5-9475-FE3F-6BFD379118BB}"/>
              </a:ext>
            </a:extLst>
          </p:cNvPr>
          <p:cNvSpPr txBox="1"/>
          <p:nvPr/>
        </p:nvSpPr>
        <p:spPr>
          <a:xfrm>
            <a:off x="6862549" y="2738735"/>
            <a:ext cx="1204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main()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71010F-F7D8-36A4-463A-EF996B65253C}"/>
              </a:ext>
            </a:extLst>
          </p:cNvPr>
          <p:cNvSpPr txBox="1"/>
          <p:nvPr/>
        </p:nvSpPr>
        <p:spPr>
          <a:xfrm>
            <a:off x="6522713" y="5109404"/>
            <a:ext cx="1544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myFunc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9BDA9AD-0387-DB21-E99A-E8671A7EB732}"/>
              </a:ext>
            </a:extLst>
          </p:cNvPr>
          <p:cNvSpPr/>
          <p:nvPr/>
        </p:nvSpPr>
        <p:spPr>
          <a:xfrm>
            <a:off x="9155785" y="1600200"/>
            <a:ext cx="457200" cy="2573866"/>
          </a:xfrm>
          <a:prstGeom prst="leftBrace">
            <a:avLst>
              <a:gd name="adj1" fmla="val 8333"/>
              <a:gd name="adj2" fmla="val 9242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65CA72F2-9524-6A4F-7F0E-C412E5529BBD}"/>
              </a:ext>
            </a:extLst>
          </p:cNvPr>
          <p:cNvSpPr/>
          <p:nvPr/>
        </p:nvSpPr>
        <p:spPr>
          <a:xfrm>
            <a:off x="8087660" y="1104899"/>
            <a:ext cx="287281" cy="3467101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377864B7-250B-370C-9B95-02F42DCC08B2}"/>
              </a:ext>
            </a:extLst>
          </p:cNvPr>
          <p:cNvSpPr/>
          <p:nvPr/>
        </p:nvSpPr>
        <p:spPr>
          <a:xfrm>
            <a:off x="8087660" y="4800600"/>
            <a:ext cx="287281" cy="1219200"/>
          </a:xfrm>
          <a:prstGeom prst="leftBracket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9309E072-5BC0-5622-2C6E-33E694DE6799}"/>
              </a:ext>
            </a:extLst>
          </p:cNvPr>
          <p:cNvSpPr/>
          <p:nvPr/>
        </p:nvSpPr>
        <p:spPr>
          <a:xfrm>
            <a:off x="10227792" y="4136571"/>
            <a:ext cx="457301" cy="1251858"/>
          </a:xfrm>
          <a:custGeom>
            <a:avLst/>
            <a:gdLst>
              <a:gd name="connsiteX0" fmla="*/ 424644 w 457301"/>
              <a:gd name="connsiteY0" fmla="*/ 1251858 h 1251858"/>
              <a:gd name="connsiteX1" fmla="*/ 101 w 457301"/>
              <a:gd name="connsiteY1" fmla="*/ 424543 h 1251858"/>
              <a:gd name="connsiteX2" fmla="*/ 457301 w 457301"/>
              <a:gd name="connsiteY2" fmla="*/ 0 h 1251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7301" h="1251858">
                <a:moveTo>
                  <a:pt x="424644" y="1251858"/>
                </a:moveTo>
                <a:cubicBezTo>
                  <a:pt x="209651" y="942522"/>
                  <a:pt x="-5342" y="633186"/>
                  <a:pt x="101" y="424543"/>
                </a:cubicBezTo>
                <a:cubicBezTo>
                  <a:pt x="5544" y="215900"/>
                  <a:pt x="231422" y="107950"/>
                  <a:pt x="457301" y="0"/>
                </a:cubicBezTo>
              </a:path>
            </a:pathLst>
          </a:custGeom>
          <a:noFill/>
          <a:ln w="38100">
            <a:solidFill>
              <a:schemeClr val="tx1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E72A1A-104A-B0D8-D2A5-BC840A4A5D75}"/>
              </a:ext>
            </a:extLst>
          </p:cNvPr>
          <p:cNvSpPr txBox="1"/>
          <p:nvPr/>
        </p:nvSpPr>
        <p:spPr>
          <a:xfrm>
            <a:off x="11927778" y="656216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4715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Theme1">
  <a:themeElements>
    <a:clrScheme name="Custom 3">
      <a:dk1>
        <a:srgbClr val="6B767D"/>
      </a:dk1>
      <a:lt1>
        <a:srgbClr val="FFFFFF"/>
      </a:lt1>
      <a:dk2>
        <a:srgbClr val="384851"/>
      </a:dk2>
      <a:lt2>
        <a:srgbClr val="E7E6E6"/>
      </a:lt2>
      <a:accent1>
        <a:srgbClr val="007CD5"/>
      </a:accent1>
      <a:accent2>
        <a:srgbClr val="384851"/>
      </a:accent2>
      <a:accent3>
        <a:srgbClr val="00B2B1"/>
      </a:accent3>
      <a:accent4>
        <a:srgbClr val="FEC64D"/>
      </a:accent4>
      <a:accent5>
        <a:srgbClr val="0098C9"/>
      </a:accent5>
      <a:accent6>
        <a:srgbClr val="000000"/>
      </a:accent6>
      <a:hlink>
        <a:srgbClr val="000000"/>
      </a:hlink>
      <a:folHlink>
        <a:srgbClr val="6B76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radata PPT Template 1018" id="{EE612F73-3E02-9F48-B8B0-975331B1AC45}" vid="{3E1481C8-D4F0-9A4A-AD9B-9994492B8A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51068</TotalTime>
  <Words>8066</Words>
  <Application>Microsoft Macintosh PowerPoint</Application>
  <PresentationFormat>Widescreen</PresentationFormat>
  <Paragraphs>1537</Paragraphs>
  <Slides>51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1" baseType="lpstr">
      <vt:lpstr>Arial</vt:lpstr>
      <vt:lpstr>Arial Regular</vt:lpstr>
      <vt:lpstr>Calibri</vt:lpstr>
      <vt:lpstr>Consolas</vt:lpstr>
      <vt:lpstr>Courier</vt:lpstr>
      <vt:lpstr>Courier New</vt:lpstr>
      <vt:lpstr>Helvetica</vt:lpstr>
      <vt:lpstr>Menlo</vt:lpstr>
      <vt:lpstr>Symbol</vt:lpstr>
      <vt:lpstr>Theme1</vt:lpstr>
      <vt:lpstr>PowerPoint Presentation</vt:lpstr>
      <vt:lpstr>C Precedence and Pointers</vt:lpstr>
      <vt:lpstr>Pointer Practice</vt:lpstr>
      <vt:lpstr>Pointer Practice</vt:lpstr>
      <vt:lpstr>Example of a hard-to-understand pointer statement</vt:lpstr>
      <vt:lpstr>Using Pointers to Traverse an array</vt:lpstr>
      <vt:lpstr>Passing Parameters – Call by Value Example</vt:lpstr>
      <vt:lpstr>Output Parameters (Mimics call by reference)</vt:lpstr>
      <vt:lpstr>Passing Arrays (Strings)</vt:lpstr>
      <vt:lpstr>Passing Arrays (Strings)</vt:lpstr>
      <vt:lpstr>Passing Arrays (Strings)</vt:lpstr>
      <vt:lpstr>Arrays As Parameters, Approach 1: Pass the size</vt:lpstr>
      <vt:lpstr>Arrays As Parameters, Approach 2: Use a sentinel element</vt:lpstr>
      <vt:lpstr>Copying Strings: Use the Sentinel; libc: strcpy(), strncpy()</vt:lpstr>
      <vt:lpstr>2D Arrays</vt:lpstr>
      <vt:lpstr>Array of Pointers: main() : argc, argv Character Content </vt:lpstr>
      <vt:lpstr>Array of Pointers: main() : argc, argv Character Address</vt:lpstr>
      <vt:lpstr>main() Command line arguments: argc, argv</vt:lpstr>
      <vt:lpstr>PA4: Creating a 2D Array of Mutable String Pointers </vt:lpstr>
      <vt:lpstr>strtol() and strtoul() examples of passing a pointer to a pointer</vt:lpstr>
      <vt:lpstr>strtol() and strtoul() examples of passing a pointer to a pointer</vt:lpstr>
      <vt:lpstr>String Literals (Read-Only) in Expressions</vt:lpstr>
      <vt:lpstr>String Literals, Mutable and Immutable arrays</vt:lpstr>
      <vt:lpstr>Be Careful with C Strings and Arrays of Chars</vt:lpstr>
      <vt:lpstr>Returning a Pointer To a Local Variable (Dangling Pointer) </vt:lpstr>
      <vt:lpstr>PowerPoint Presentation</vt:lpstr>
      <vt:lpstr>String Literals (Read-Only) in Expressions</vt:lpstr>
      <vt:lpstr>String Literals, Mutable and Immutable arrays</vt:lpstr>
      <vt:lpstr>String Literals, Mutable and Immutable arrays</vt:lpstr>
      <vt:lpstr>string buffer overflow: common security flaw</vt:lpstr>
      <vt:lpstr>strcpy() buffer overflow: over-write of an adjacent variable</vt:lpstr>
      <vt:lpstr>Pointer to Pointers (Double, Triple and … Indirection</vt:lpstr>
      <vt:lpstr>Pointers to Pointers to Pointers…. Rside Practice</vt:lpstr>
      <vt:lpstr>Pointers to Pointers to Pointers…. Rside Practice</vt:lpstr>
      <vt:lpstr>Pointers to Pointers to Pointers…. Lside Practice</vt:lpstr>
      <vt:lpstr>Process Memory Under Linux</vt:lpstr>
      <vt:lpstr>The Heap Memory Segment</vt:lpstr>
      <vt:lpstr>Heap Dynamic Memory Allocation Library Functions</vt:lpstr>
      <vt:lpstr>Use of Malloc</vt:lpstr>
      <vt:lpstr>Using and Freeing Heap Memory </vt:lpstr>
      <vt:lpstr>Mis-Use of Free()</vt:lpstr>
      <vt:lpstr>Heap Memory "Leaks"</vt:lpstr>
      <vt:lpstr>More Dangling Pointers: Reusing "freed" memory</vt:lpstr>
      <vt:lpstr>strdup(): Allocate Space and Copy a String</vt:lpstr>
      <vt:lpstr>Calloc()</vt:lpstr>
      <vt:lpstr>Realloc</vt:lpstr>
      <vt:lpstr>Heap Allocation Routine Summary</vt:lpstr>
      <vt:lpstr>PA5: getopt() usage- parsing command line Arguments</vt:lpstr>
      <vt:lpstr>getopt() sample</vt:lpstr>
      <vt:lpstr>Extra Slides</vt:lpstr>
      <vt:lpstr>Pointer Array to Mutable Strings</vt:lpstr>
    </vt:vector>
  </TitlesOfParts>
  <Manager/>
  <Company>Teradata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Keith Muller</dc:creator>
  <cp:keywords/>
  <dc:description/>
  <cp:lastModifiedBy>Keith Muller</cp:lastModifiedBy>
  <cp:revision>2479</cp:revision>
  <cp:lastPrinted>2022-10-19T15:16:50Z</cp:lastPrinted>
  <dcterms:created xsi:type="dcterms:W3CDTF">2018-10-05T16:35:28Z</dcterms:created>
  <dcterms:modified xsi:type="dcterms:W3CDTF">2022-10-25T06:20:42Z</dcterms:modified>
  <cp:category/>
</cp:coreProperties>
</file>